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82" r:id="rId3"/>
    <p:sldId id="283" r:id="rId4"/>
    <p:sldId id="284" r:id="rId5"/>
    <p:sldId id="278" r:id="rId6"/>
    <p:sldId id="286" r:id="rId7"/>
    <p:sldId id="285" r:id="rId8"/>
    <p:sldId id="287" r:id="rId9"/>
    <p:sldId id="276" r:id="rId10"/>
    <p:sldId id="288" r:id="rId11"/>
    <p:sldId id="279" r:id="rId12"/>
    <p:sldId id="280" r:id="rId13"/>
    <p:sldId id="289" r:id="rId14"/>
    <p:sldId id="290" r:id="rId15"/>
    <p:sldId id="277" r:id="rId16"/>
    <p:sldId id="291" r:id="rId17"/>
    <p:sldId id="281" r:id="rId18"/>
    <p:sldId id="292" r:id="rId19"/>
    <p:sldId id="269" r:id="rId20"/>
    <p:sldId id="293" r:id="rId21"/>
    <p:sldId id="294" r:id="rId22"/>
    <p:sldId id="295" r:id="rId23"/>
    <p:sldId id="296" r:id="rId24"/>
    <p:sldId id="297" r:id="rId25"/>
    <p:sldId id="298" r:id="rId26"/>
    <p:sldId id="300" r:id="rId27"/>
    <p:sldId id="299" r:id="rId28"/>
    <p:sldId id="257" r:id="rId29"/>
    <p:sldId id="268" r:id="rId30"/>
    <p:sldId id="259" r:id="rId31"/>
    <p:sldId id="263" r:id="rId32"/>
    <p:sldId id="264" r:id="rId33"/>
    <p:sldId id="301" r:id="rId34"/>
    <p:sldId id="266" r:id="rId35"/>
    <p:sldId id="306" r:id="rId36"/>
    <p:sldId id="302" r:id="rId37"/>
    <p:sldId id="307" r:id="rId38"/>
    <p:sldId id="305" r:id="rId39"/>
    <p:sldId id="303" r:id="rId40"/>
    <p:sldId id="304" r:id="rId41"/>
    <p:sldId id="308" r:id="rId42"/>
    <p:sldId id="27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7EF0B9-AFF0-4660-88BA-771C57BF1337}" type="datetimeFigureOut">
              <a:rPr lang="en-US" smtClean="0"/>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DCC7E-993A-417B-B637-427E31B1CD77}" type="slidenum">
              <a:rPr lang="en-US" smtClean="0"/>
              <a:t>‹#›</a:t>
            </a:fld>
            <a:endParaRPr lang="en-US"/>
          </a:p>
        </p:txBody>
      </p:sp>
    </p:spTree>
    <p:extLst>
      <p:ext uri="{BB962C8B-B14F-4D97-AF65-F5344CB8AC3E}">
        <p14:creationId xmlns:p14="http://schemas.microsoft.com/office/powerpoint/2010/main" val="1943206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7EF0B9-AFF0-4660-88BA-771C57BF1337}" type="datetimeFigureOut">
              <a:rPr lang="en-US" smtClean="0"/>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DCC7E-993A-417B-B637-427E31B1CD77}" type="slidenum">
              <a:rPr lang="en-US" smtClean="0"/>
              <a:t>‹#›</a:t>
            </a:fld>
            <a:endParaRPr lang="en-US"/>
          </a:p>
        </p:txBody>
      </p:sp>
    </p:spTree>
    <p:extLst>
      <p:ext uri="{BB962C8B-B14F-4D97-AF65-F5344CB8AC3E}">
        <p14:creationId xmlns:p14="http://schemas.microsoft.com/office/powerpoint/2010/main" val="33289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7EF0B9-AFF0-4660-88BA-771C57BF1337}" type="datetimeFigureOut">
              <a:rPr lang="en-US" smtClean="0"/>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DCC7E-993A-417B-B637-427E31B1CD77}" type="slidenum">
              <a:rPr lang="en-US" smtClean="0"/>
              <a:t>‹#›</a:t>
            </a:fld>
            <a:endParaRPr lang="en-US"/>
          </a:p>
        </p:txBody>
      </p:sp>
    </p:spTree>
    <p:extLst>
      <p:ext uri="{BB962C8B-B14F-4D97-AF65-F5344CB8AC3E}">
        <p14:creationId xmlns:p14="http://schemas.microsoft.com/office/powerpoint/2010/main" val="3112980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7EF0B9-AFF0-4660-88BA-771C57BF1337}" type="datetimeFigureOut">
              <a:rPr lang="en-US" smtClean="0"/>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DCC7E-993A-417B-B637-427E31B1CD77}" type="slidenum">
              <a:rPr lang="en-US" smtClean="0"/>
              <a:t>‹#›</a:t>
            </a:fld>
            <a:endParaRPr lang="en-US"/>
          </a:p>
        </p:txBody>
      </p:sp>
    </p:spTree>
    <p:extLst>
      <p:ext uri="{BB962C8B-B14F-4D97-AF65-F5344CB8AC3E}">
        <p14:creationId xmlns:p14="http://schemas.microsoft.com/office/powerpoint/2010/main" val="1533975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67EF0B9-AFF0-4660-88BA-771C57BF1337}" type="datetimeFigureOut">
              <a:rPr lang="en-US" smtClean="0"/>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DCC7E-993A-417B-B637-427E31B1CD77}" type="slidenum">
              <a:rPr lang="en-US" smtClean="0"/>
              <a:t>‹#›</a:t>
            </a:fld>
            <a:endParaRPr lang="en-US"/>
          </a:p>
        </p:txBody>
      </p:sp>
    </p:spTree>
    <p:extLst>
      <p:ext uri="{BB962C8B-B14F-4D97-AF65-F5344CB8AC3E}">
        <p14:creationId xmlns:p14="http://schemas.microsoft.com/office/powerpoint/2010/main" val="314879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7EF0B9-AFF0-4660-88BA-771C57BF1337}" type="datetimeFigureOut">
              <a:rPr lang="en-US" smtClean="0"/>
              <a:t>9/30/2023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5DCC7E-993A-417B-B637-427E31B1CD77}" type="slidenum">
              <a:rPr lang="en-US" smtClean="0"/>
              <a:t>‹#›</a:t>
            </a:fld>
            <a:endParaRPr lang="en-US"/>
          </a:p>
        </p:txBody>
      </p:sp>
    </p:spTree>
    <p:extLst>
      <p:ext uri="{BB962C8B-B14F-4D97-AF65-F5344CB8AC3E}">
        <p14:creationId xmlns:p14="http://schemas.microsoft.com/office/powerpoint/2010/main" val="978824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7EF0B9-AFF0-4660-88BA-771C57BF1337}" type="datetimeFigureOut">
              <a:rPr lang="en-US" smtClean="0"/>
              <a:t>9/30/2023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5DCC7E-993A-417B-B637-427E31B1CD77}" type="slidenum">
              <a:rPr lang="en-US" smtClean="0"/>
              <a:t>‹#›</a:t>
            </a:fld>
            <a:endParaRPr lang="en-US"/>
          </a:p>
        </p:txBody>
      </p:sp>
    </p:spTree>
    <p:extLst>
      <p:ext uri="{BB962C8B-B14F-4D97-AF65-F5344CB8AC3E}">
        <p14:creationId xmlns:p14="http://schemas.microsoft.com/office/powerpoint/2010/main" val="2769999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7EF0B9-AFF0-4660-88BA-771C57BF1337}" type="datetimeFigureOut">
              <a:rPr lang="en-US" smtClean="0"/>
              <a:t>9/30/2023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5DCC7E-993A-417B-B637-427E31B1CD77}" type="slidenum">
              <a:rPr lang="en-US" smtClean="0"/>
              <a:t>‹#›</a:t>
            </a:fld>
            <a:endParaRPr lang="en-US"/>
          </a:p>
        </p:txBody>
      </p:sp>
    </p:spTree>
    <p:extLst>
      <p:ext uri="{BB962C8B-B14F-4D97-AF65-F5344CB8AC3E}">
        <p14:creationId xmlns:p14="http://schemas.microsoft.com/office/powerpoint/2010/main" val="3365923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7EF0B9-AFF0-4660-88BA-771C57BF1337}" type="datetimeFigureOut">
              <a:rPr lang="en-US" smtClean="0"/>
              <a:t>9/30/2023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5DCC7E-993A-417B-B637-427E31B1CD77}" type="slidenum">
              <a:rPr lang="en-US" smtClean="0"/>
              <a:t>‹#›</a:t>
            </a:fld>
            <a:endParaRPr lang="en-US"/>
          </a:p>
        </p:txBody>
      </p:sp>
    </p:spTree>
    <p:extLst>
      <p:ext uri="{BB962C8B-B14F-4D97-AF65-F5344CB8AC3E}">
        <p14:creationId xmlns:p14="http://schemas.microsoft.com/office/powerpoint/2010/main" val="1386058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7EF0B9-AFF0-4660-88BA-771C57BF1337}" type="datetimeFigureOut">
              <a:rPr lang="en-US" smtClean="0"/>
              <a:t>9/30/2023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5DCC7E-993A-417B-B637-427E31B1CD77}" type="slidenum">
              <a:rPr lang="en-US" smtClean="0"/>
              <a:t>‹#›</a:t>
            </a:fld>
            <a:endParaRPr lang="en-US"/>
          </a:p>
        </p:txBody>
      </p:sp>
    </p:spTree>
    <p:extLst>
      <p:ext uri="{BB962C8B-B14F-4D97-AF65-F5344CB8AC3E}">
        <p14:creationId xmlns:p14="http://schemas.microsoft.com/office/powerpoint/2010/main" val="3503202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7EF0B9-AFF0-4660-88BA-771C57BF1337}" type="datetimeFigureOut">
              <a:rPr lang="en-US" smtClean="0"/>
              <a:t>9/30/2023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5DCC7E-993A-417B-B637-427E31B1CD77}" type="slidenum">
              <a:rPr lang="en-US" smtClean="0"/>
              <a:t>‹#›</a:t>
            </a:fld>
            <a:endParaRPr lang="en-US"/>
          </a:p>
        </p:txBody>
      </p:sp>
    </p:spTree>
    <p:extLst>
      <p:ext uri="{BB962C8B-B14F-4D97-AF65-F5344CB8AC3E}">
        <p14:creationId xmlns:p14="http://schemas.microsoft.com/office/powerpoint/2010/main" val="66324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EF0B9-AFF0-4660-88BA-771C57BF1337}" type="datetimeFigureOut">
              <a:rPr lang="en-US" smtClean="0"/>
              <a:t>9/30/2023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5DCC7E-993A-417B-B637-427E31B1CD77}" type="slidenum">
              <a:rPr lang="en-US" smtClean="0"/>
              <a:t>‹#›</a:t>
            </a:fld>
            <a:endParaRPr lang="en-US"/>
          </a:p>
        </p:txBody>
      </p:sp>
    </p:spTree>
    <p:extLst>
      <p:ext uri="{BB962C8B-B14F-4D97-AF65-F5344CB8AC3E}">
        <p14:creationId xmlns:p14="http://schemas.microsoft.com/office/powerpoint/2010/main" val="512452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1865" y="311727"/>
            <a:ext cx="2389908" cy="584775"/>
          </a:xfrm>
          <a:prstGeom prst="rect">
            <a:avLst/>
          </a:prstGeom>
          <a:noFill/>
        </p:spPr>
        <p:txBody>
          <a:bodyPr wrap="square" rtlCol="0">
            <a:spAutoFit/>
          </a:bodyPr>
          <a:lstStyle/>
          <a:p>
            <a:r>
              <a:rPr lang="en-US" sz="3200" b="1" smtClean="0">
                <a:solidFill>
                  <a:schemeClr val="accent6">
                    <a:lumMod val="50000"/>
                  </a:schemeClr>
                </a:solidFill>
              </a:rPr>
              <a:t>Tiết </a:t>
            </a:r>
            <a:r>
              <a:rPr lang="en-US" sz="3200" b="1" smtClean="0">
                <a:solidFill>
                  <a:schemeClr val="accent6">
                    <a:lumMod val="50000"/>
                  </a:schemeClr>
                </a:solidFill>
              </a:rPr>
              <a:t>16-20</a:t>
            </a:r>
            <a:endParaRPr lang="en-US" sz="3200" b="1">
              <a:solidFill>
                <a:schemeClr val="accent6">
                  <a:lumMod val="50000"/>
                </a:schemeClr>
              </a:solidFill>
            </a:endParaRPr>
          </a:p>
        </p:txBody>
      </p:sp>
      <p:sp>
        <p:nvSpPr>
          <p:cNvPr id="3" name="TextBox 2"/>
          <p:cNvSpPr txBox="1"/>
          <p:nvPr/>
        </p:nvSpPr>
        <p:spPr>
          <a:xfrm>
            <a:off x="935182" y="883227"/>
            <a:ext cx="11055927" cy="646331"/>
          </a:xfrm>
          <a:prstGeom prst="rect">
            <a:avLst/>
          </a:prstGeom>
          <a:noFill/>
        </p:spPr>
        <p:txBody>
          <a:bodyPr wrap="square" rtlCol="0">
            <a:spAutoFit/>
          </a:bodyPr>
          <a:lstStyle/>
          <a:p>
            <a:r>
              <a:rPr lang="en-US" sz="3600" b="1" smtClean="0">
                <a:solidFill>
                  <a:srgbClr val="FF0000"/>
                </a:solidFill>
              </a:rPr>
              <a:t>Bài 4: Sơ lược về bảng tuần hoàn các nguyên tố hóa học</a:t>
            </a:r>
            <a:endParaRPr lang="en-US" sz="3600" b="1">
              <a:solidFill>
                <a:srgbClr val="FF0000"/>
              </a:solidFill>
            </a:endParaRPr>
          </a:p>
        </p:txBody>
      </p:sp>
      <p:sp>
        <p:nvSpPr>
          <p:cNvPr id="4" name="TextBox 3"/>
          <p:cNvSpPr txBox="1"/>
          <p:nvPr/>
        </p:nvSpPr>
        <p:spPr>
          <a:xfrm>
            <a:off x="1101436" y="1766455"/>
            <a:ext cx="9840191" cy="3970318"/>
          </a:xfrm>
          <a:prstGeom prst="rect">
            <a:avLst/>
          </a:prstGeom>
          <a:noFill/>
        </p:spPr>
        <p:txBody>
          <a:bodyPr wrap="square" rtlCol="0">
            <a:spAutoFit/>
          </a:bodyPr>
          <a:lstStyle/>
          <a:p>
            <a:r>
              <a:rPr lang="en-US" sz="3600" b="1" smtClean="0">
                <a:solidFill>
                  <a:schemeClr val="accent1">
                    <a:lumMod val="50000"/>
                  </a:schemeClr>
                </a:solidFill>
              </a:rPr>
              <a:t>Mục tiêu: </a:t>
            </a:r>
          </a:p>
          <a:p>
            <a:r>
              <a:rPr lang="en-US" sz="3600" b="1" smtClean="0">
                <a:solidFill>
                  <a:schemeClr val="accent1">
                    <a:lumMod val="50000"/>
                  </a:schemeClr>
                </a:solidFill>
              </a:rPr>
              <a:t>- Nêu được nguyên tắc xây dựng bảng tuần hoàn các nguyên tố hóa học.</a:t>
            </a:r>
          </a:p>
          <a:p>
            <a:r>
              <a:rPr lang="en-US" sz="3600" b="1" smtClean="0">
                <a:solidFill>
                  <a:schemeClr val="accent1">
                    <a:lumMod val="50000"/>
                  </a:schemeClr>
                </a:solidFill>
              </a:rPr>
              <a:t>- Mô tả được cấu tạo bảng tuần hoàn gồm: ô, nhóm, chu kì.</a:t>
            </a:r>
          </a:p>
          <a:p>
            <a:r>
              <a:rPr lang="en-US" sz="3600" b="1" smtClean="0">
                <a:solidFill>
                  <a:schemeClr val="accent1">
                    <a:lumMod val="50000"/>
                  </a:schemeClr>
                </a:solidFill>
              </a:rPr>
              <a:t>- Sử dụng được bảng tuần hoàn để chỉ ra các nhóm, nguyên tố kim loại, phi kim, khí hiếm.</a:t>
            </a:r>
            <a:endParaRPr lang="en-US" sz="3600" b="1">
              <a:solidFill>
                <a:schemeClr val="accent1">
                  <a:lumMod val="50000"/>
                </a:schemeClr>
              </a:solidFill>
            </a:endParaRPr>
          </a:p>
        </p:txBody>
      </p:sp>
    </p:spTree>
    <p:extLst>
      <p:ext uri="{BB962C8B-B14F-4D97-AF65-F5344CB8AC3E}">
        <p14:creationId xmlns:p14="http://schemas.microsoft.com/office/powerpoint/2010/main" val="1672432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ảng nguyên tố hóa học lớp 7 - IUPAC"/>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7818"/>
            <a:ext cx="11554691" cy="6546273"/>
          </a:xfrm>
          <a:prstGeom prst="rect">
            <a:avLst/>
          </a:prstGeom>
          <a:noFill/>
          <a:ln>
            <a:noFill/>
          </a:ln>
        </p:spPr>
      </p:pic>
    </p:spTree>
    <p:extLst>
      <p:ext uri="{BB962C8B-B14F-4D97-AF65-F5344CB8AC3E}">
        <p14:creationId xmlns:p14="http://schemas.microsoft.com/office/powerpoint/2010/main" val="2812142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2192" y="270164"/>
            <a:ext cx="1808018" cy="523220"/>
          </a:xfrm>
          <a:prstGeom prst="rect">
            <a:avLst/>
          </a:prstGeom>
          <a:noFill/>
        </p:spPr>
        <p:txBody>
          <a:bodyPr wrap="square" rtlCol="0">
            <a:spAutoFit/>
          </a:bodyPr>
          <a:lstStyle/>
          <a:p>
            <a:r>
              <a:rPr lang="en-US" sz="2800" b="1" smtClean="0">
                <a:solidFill>
                  <a:srgbClr val="FF0000"/>
                </a:solidFill>
              </a:rPr>
              <a:t>Luyện tập: </a:t>
            </a:r>
            <a:endParaRPr lang="en-US" sz="2800" b="1">
              <a:solidFill>
                <a:srgbClr val="FF0000"/>
              </a:solidFill>
            </a:endParaRPr>
          </a:p>
        </p:txBody>
      </p:sp>
      <p:sp>
        <p:nvSpPr>
          <p:cNvPr id="5" name="TextBox 4"/>
          <p:cNvSpPr txBox="1"/>
          <p:nvPr/>
        </p:nvSpPr>
        <p:spPr>
          <a:xfrm>
            <a:off x="841664" y="1007918"/>
            <a:ext cx="10411691" cy="954107"/>
          </a:xfrm>
          <a:prstGeom prst="rect">
            <a:avLst/>
          </a:prstGeom>
          <a:noFill/>
        </p:spPr>
        <p:txBody>
          <a:bodyPr wrap="square" rtlCol="0">
            <a:spAutoFit/>
          </a:bodyPr>
          <a:lstStyle/>
          <a:p>
            <a:r>
              <a:rPr lang="en-US" sz="2800" b="1" smtClean="0"/>
              <a:t>Câu 1: Dựa vào đặc điểm nào về cấu tạo nguyên tử để sắp xếp các nguyên tố vào hàng, vào cột trong bảng tuần hoàn?</a:t>
            </a:r>
            <a:endParaRPr lang="en-US" sz="2800" b="1"/>
          </a:p>
        </p:txBody>
      </p:sp>
      <p:sp>
        <p:nvSpPr>
          <p:cNvPr id="8" name="Rectangle 7"/>
          <p:cNvSpPr/>
          <p:nvPr/>
        </p:nvSpPr>
        <p:spPr>
          <a:xfrm>
            <a:off x="597478" y="2140249"/>
            <a:ext cx="11242964" cy="2308324"/>
          </a:xfrm>
          <a:prstGeom prst="rect">
            <a:avLst/>
          </a:prstGeom>
        </p:spPr>
        <p:txBody>
          <a:bodyPr wrap="square">
            <a:spAutoFit/>
          </a:bodyPr>
          <a:lstStyle/>
          <a:p>
            <a:r>
              <a:rPr lang="vi-VN" sz="2400" b="1">
                <a:solidFill>
                  <a:srgbClr val="7030A0"/>
                </a:solidFill>
                <a:latin typeface="arial" panose="020B0604020202020204" pitchFamily="34" charset="0"/>
              </a:rPr>
              <a:t>Dựa vào số electron ở lớp ngoài cùng và số lớp electron của nguyên tố đó. </a:t>
            </a:r>
            <a:r>
              <a:rPr lang="vi-VN" sz="2400" b="1">
                <a:solidFill>
                  <a:schemeClr val="accent5">
                    <a:lumMod val="50000"/>
                  </a:schemeClr>
                </a:solidFill>
                <a:latin typeface="arial" panose="020B0604020202020204" pitchFamily="34" charset="0"/>
              </a:rPr>
              <a:t>Ví dụ</a:t>
            </a:r>
          </a:p>
          <a:p>
            <a:pPr>
              <a:buFont typeface="Arial" panose="020B0604020202020204" pitchFamily="34" charset="0"/>
              <a:buChar char="•"/>
            </a:pPr>
            <a:r>
              <a:rPr lang="vi-VN" sz="2400" b="1">
                <a:solidFill>
                  <a:srgbClr val="C00000"/>
                </a:solidFill>
                <a:latin typeface="arial" panose="020B0604020202020204" pitchFamily="34" charset="0"/>
              </a:rPr>
              <a:t>Trong cùng một hàng</a:t>
            </a:r>
            <a:r>
              <a:rPr lang="vi-VN" sz="2400" b="1">
                <a:solidFill>
                  <a:srgbClr val="7030A0"/>
                </a:solidFill>
                <a:latin typeface="arial" panose="020B0604020202020204" pitchFamily="34" charset="0"/>
              </a:rPr>
              <a:t>, tính từ trái sang phải: </a:t>
            </a:r>
            <a:r>
              <a:rPr lang="vi-VN" sz="2400" b="1">
                <a:solidFill>
                  <a:srgbClr val="C00000"/>
                </a:solidFill>
                <a:latin typeface="arial" panose="020B0604020202020204" pitchFamily="34" charset="0"/>
              </a:rPr>
              <a:t>Các nguyên tử có cùng số lớp electron</a:t>
            </a:r>
            <a:r>
              <a:rPr lang="vi-VN" sz="2400" b="1">
                <a:solidFill>
                  <a:srgbClr val="7030A0"/>
                </a:solidFill>
                <a:latin typeface="arial" panose="020B0604020202020204" pitchFamily="34" charset="0"/>
              </a:rPr>
              <a:t>, số electron ở lớp ngoài cùng tăng dần</a:t>
            </a:r>
          </a:p>
          <a:p>
            <a:pPr>
              <a:buFont typeface="Arial" panose="020B0604020202020204" pitchFamily="34" charset="0"/>
              <a:buChar char="•"/>
            </a:pPr>
            <a:r>
              <a:rPr lang="vi-VN" sz="2400" b="1">
                <a:solidFill>
                  <a:schemeClr val="accent4">
                    <a:lumMod val="75000"/>
                  </a:schemeClr>
                </a:solidFill>
                <a:latin typeface="arial" panose="020B0604020202020204" pitchFamily="34" charset="0"/>
              </a:rPr>
              <a:t>Trong cùng một cột</a:t>
            </a:r>
            <a:r>
              <a:rPr lang="vi-VN" sz="2400" b="1">
                <a:solidFill>
                  <a:srgbClr val="7030A0"/>
                </a:solidFill>
                <a:latin typeface="arial" panose="020B0604020202020204" pitchFamily="34" charset="0"/>
              </a:rPr>
              <a:t>, tính từ trên xuống dưới: </a:t>
            </a:r>
            <a:r>
              <a:rPr lang="vi-VN" sz="2400" b="1">
                <a:solidFill>
                  <a:schemeClr val="accent4">
                    <a:lumMod val="75000"/>
                  </a:schemeClr>
                </a:solidFill>
                <a:latin typeface="arial" panose="020B0604020202020204" pitchFamily="34" charset="0"/>
              </a:rPr>
              <a:t>Các nguyên tử có cùng số electron ở lớp ngoài cùng</a:t>
            </a:r>
            <a:r>
              <a:rPr lang="vi-VN" sz="2400" b="1">
                <a:solidFill>
                  <a:srgbClr val="7030A0"/>
                </a:solidFill>
                <a:latin typeface="arial" panose="020B0604020202020204" pitchFamily="34" charset="0"/>
              </a:rPr>
              <a:t>, số lớp electron tăng dần</a:t>
            </a:r>
          </a:p>
        </p:txBody>
      </p:sp>
    </p:spTree>
    <p:extLst>
      <p:ext uri="{BB962C8B-B14F-4D97-AF65-F5344CB8AC3E}">
        <p14:creationId xmlns:p14="http://schemas.microsoft.com/office/powerpoint/2010/main" val="591972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6582" y="1595735"/>
            <a:ext cx="9777846" cy="1200329"/>
          </a:xfrm>
          <a:prstGeom prst="rect">
            <a:avLst/>
          </a:prstGeom>
        </p:spPr>
        <p:txBody>
          <a:bodyPr wrap="square">
            <a:spAutoFit/>
          </a:bodyPr>
          <a:lstStyle/>
          <a:p>
            <a:r>
              <a:rPr lang="vi-VN" sz="2400" b="1">
                <a:solidFill>
                  <a:schemeClr val="accent4">
                    <a:lumMod val="75000"/>
                  </a:schemeClr>
                </a:solidFill>
                <a:latin typeface="arial" panose="020B0604020202020204" pitchFamily="34" charset="0"/>
              </a:rPr>
              <a:t>Trong 4 nguyên tố: Li, Na, C, O có 3 nguyên tố trong cùng 1 hàng đó là: Li, C, O đều nằm ở hàng thứ 2</a:t>
            </a:r>
          </a:p>
          <a:p>
            <a:r>
              <a:rPr lang="vi-VN" sz="2400" b="1">
                <a:solidFill>
                  <a:schemeClr val="accent4">
                    <a:lumMod val="75000"/>
                  </a:schemeClr>
                </a:solidFill>
                <a:latin typeface="arial" panose="020B0604020202020204" pitchFamily="34" charset="0"/>
              </a:rPr>
              <a:t>=&gt; 3 nguyên tố Li, C, O đều có 2 lớp electron</a:t>
            </a:r>
          </a:p>
        </p:txBody>
      </p:sp>
      <p:sp>
        <p:nvSpPr>
          <p:cNvPr id="5" name="TextBox 4"/>
          <p:cNvSpPr txBox="1"/>
          <p:nvPr/>
        </p:nvSpPr>
        <p:spPr>
          <a:xfrm>
            <a:off x="581891" y="405523"/>
            <a:ext cx="10754592" cy="954107"/>
          </a:xfrm>
          <a:prstGeom prst="rect">
            <a:avLst/>
          </a:prstGeom>
          <a:noFill/>
        </p:spPr>
        <p:txBody>
          <a:bodyPr wrap="square" rtlCol="0">
            <a:spAutoFit/>
          </a:bodyPr>
          <a:lstStyle/>
          <a:p>
            <a:r>
              <a:rPr lang="en-US" sz="2800" b="1" smtClean="0"/>
              <a:t>Câu 2: Sử dụng bảng tuần hoàn, hãy cho biết các nguyên tố nào trong số các nguyên tố : Li, Na, C, O có cùng số lớp electron trong nguyên tử?</a:t>
            </a:r>
            <a:endParaRPr lang="en-US" sz="2800" b="1"/>
          </a:p>
        </p:txBody>
      </p:sp>
      <p:pic>
        <p:nvPicPr>
          <p:cNvPr id="6" name="Picture 5" descr="Sơ lược về bảng tuần hoàn các nguyên tố hóa học - KHTN 7 Kết nối tri thức"/>
          <p:cNvPicPr/>
          <p:nvPr/>
        </p:nvPicPr>
        <p:blipFill>
          <a:blip r:embed="rId2">
            <a:extLst>
              <a:ext uri="{28A0092B-C50C-407E-A947-70E740481C1C}">
                <a14:useLocalDpi xmlns:a14="http://schemas.microsoft.com/office/drawing/2010/main" val="0"/>
              </a:ext>
            </a:extLst>
          </a:blip>
          <a:srcRect/>
          <a:stretch>
            <a:fillRect/>
          </a:stretch>
        </p:blipFill>
        <p:spPr bwMode="auto">
          <a:xfrm>
            <a:off x="1309254" y="3104905"/>
            <a:ext cx="9403773" cy="2857789"/>
          </a:xfrm>
          <a:prstGeom prst="rect">
            <a:avLst/>
          </a:prstGeom>
          <a:noFill/>
          <a:ln>
            <a:noFill/>
          </a:ln>
        </p:spPr>
      </p:pic>
    </p:spTree>
    <p:extLst>
      <p:ext uri="{BB962C8B-B14F-4D97-AF65-F5344CB8AC3E}">
        <p14:creationId xmlns:p14="http://schemas.microsoft.com/office/powerpoint/2010/main" val="2635637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00100" y="238991"/>
            <a:ext cx="8915400" cy="584775"/>
          </a:xfrm>
          <a:prstGeom prst="rect">
            <a:avLst/>
          </a:prstGeom>
          <a:noFill/>
        </p:spPr>
        <p:txBody>
          <a:bodyPr wrap="square" rtlCol="0">
            <a:spAutoFit/>
          </a:bodyPr>
          <a:lstStyle/>
          <a:p>
            <a:r>
              <a:rPr lang="en-US" sz="3200" b="1" smtClean="0">
                <a:solidFill>
                  <a:srgbClr val="FF0000"/>
                </a:solidFill>
              </a:rPr>
              <a:t>II. Cấu tạo bảng tuần hoàn các nguyên tố hóa học</a:t>
            </a:r>
            <a:endParaRPr lang="en-US" sz="3200" b="1">
              <a:solidFill>
                <a:srgbClr val="FF0000"/>
              </a:solidFill>
            </a:endParaRPr>
          </a:p>
        </p:txBody>
      </p:sp>
      <p:sp>
        <p:nvSpPr>
          <p:cNvPr id="6" name="TextBox 5"/>
          <p:cNvSpPr txBox="1"/>
          <p:nvPr/>
        </p:nvSpPr>
        <p:spPr>
          <a:xfrm>
            <a:off x="800100" y="966355"/>
            <a:ext cx="3252355" cy="584775"/>
          </a:xfrm>
          <a:prstGeom prst="rect">
            <a:avLst/>
          </a:prstGeom>
          <a:noFill/>
        </p:spPr>
        <p:txBody>
          <a:bodyPr wrap="square" rtlCol="0">
            <a:spAutoFit/>
          </a:bodyPr>
          <a:lstStyle/>
          <a:p>
            <a:r>
              <a:rPr lang="en-US" sz="3200" b="1" smtClean="0">
                <a:solidFill>
                  <a:srgbClr val="7030A0"/>
                </a:solidFill>
              </a:rPr>
              <a:t>1. Ô nguyên tố:</a:t>
            </a:r>
            <a:endParaRPr lang="en-US" sz="3200" b="1">
              <a:solidFill>
                <a:srgbClr val="7030A0"/>
              </a:solidFill>
            </a:endParaRPr>
          </a:p>
        </p:txBody>
      </p:sp>
      <p:pic>
        <p:nvPicPr>
          <p:cNvPr id="7" name="Picture 2" descr="https://o.rada.vn/data/image/2022/07/05/KHTN-7-bai-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590" y="823766"/>
            <a:ext cx="6692035" cy="383280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4627" y="1551130"/>
            <a:ext cx="5257800" cy="954107"/>
          </a:xfrm>
          <a:prstGeom prst="rect">
            <a:avLst/>
          </a:prstGeom>
          <a:noFill/>
        </p:spPr>
        <p:txBody>
          <a:bodyPr wrap="square" rtlCol="0">
            <a:spAutoFit/>
          </a:bodyPr>
          <a:lstStyle/>
          <a:p>
            <a:r>
              <a:rPr lang="en-US" sz="2800" b="1" smtClean="0">
                <a:solidFill>
                  <a:schemeClr val="accent1">
                    <a:lumMod val="50000"/>
                  </a:schemeClr>
                </a:solidFill>
              </a:rPr>
              <a:t>Hoạt động cá nhân tìm hiểu ô nguyên tố hóa học trong 2 phút</a:t>
            </a:r>
            <a:endParaRPr lang="en-US" sz="2800" b="1">
              <a:solidFill>
                <a:schemeClr val="accent1">
                  <a:lumMod val="50000"/>
                </a:schemeClr>
              </a:solidFill>
            </a:endParaRPr>
          </a:p>
        </p:txBody>
      </p:sp>
      <p:sp>
        <p:nvSpPr>
          <p:cNvPr id="11" name="TextBox 10"/>
          <p:cNvSpPr txBox="1"/>
          <p:nvPr/>
        </p:nvSpPr>
        <p:spPr>
          <a:xfrm>
            <a:off x="654627" y="2706277"/>
            <a:ext cx="4675909" cy="2677656"/>
          </a:xfrm>
          <a:prstGeom prst="rect">
            <a:avLst/>
          </a:prstGeom>
          <a:noFill/>
        </p:spPr>
        <p:txBody>
          <a:bodyPr wrap="square" rtlCol="0">
            <a:spAutoFit/>
          </a:bodyPr>
          <a:lstStyle/>
          <a:p>
            <a:r>
              <a:rPr lang="en-US" sz="2800" b="1" smtClean="0"/>
              <a:t>Quan sát hình 4.2. Ô nguyên tố oxygen cho biết:</a:t>
            </a:r>
          </a:p>
          <a:p>
            <a:r>
              <a:rPr lang="en-US" sz="2800" b="1" smtClean="0"/>
              <a:t>- Số hiệu nguyên tử: </a:t>
            </a:r>
          </a:p>
          <a:p>
            <a:r>
              <a:rPr lang="en-US" sz="2800" b="1" smtClean="0"/>
              <a:t>- Kí hiệu hóa học:</a:t>
            </a:r>
          </a:p>
          <a:p>
            <a:r>
              <a:rPr lang="en-US" sz="2800" b="1" smtClean="0"/>
              <a:t>- Tên nguyên tố:</a:t>
            </a:r>
          </a:p>
          <a:p>
            <a:r>
              <a:rPr lang="en-US" sz="2800" b="1" smtClean="0"/>
              <a:t>- Khối lượng nguyên tử:</a:t>
            </a:r>
            <a:endParaRPr lang="en-US" sz="2800" b="1"/>
          </a:p>
        </p:txBody>
      </p:sp>
      <p:sp>
        <p:nvSpPr>
          <p:cNvPr id="12" name="Rectangle 11"/>
          <p:cNvSpPr/>
          <p:nvPr/>
        </p:nvSpPr>
        <p:spPr>
          <a:xfrm>
            <a:off x="4426528" y="3681423"/>
            <a:ext cx="6096000" cy="2677656"/>
          </a:xfrm>
          <a:prstGeom prst="rect">
            <a:avLst/>
          </a:prstGeom>
        </p:spPr>
        <p:txBody>
          <a:bodyPr>
            <a:spAutoFit/>
          </a:bodyPr>
          <a:lstStyle/>
          <a:p>
            <a:r>
              <a:rPr lang="en-US" sz="2800" b="1">
                <a:solidFill>
                  <a:srgbClr val="7030A0"/>
                </a:solidFill>
              </a:rPr>
              <a:t>Quan sát hình 4.2. Ô nguyên tố oxygen cho biết:</a:t>
            </a:r>
          </a:p>
          <a:p>
            <a:r>
              <a:rPr lang="en-US" sz="2800" b="1">
                <a:solidFill>
                  <a:srgbClr val="7030A0"/>
                </a:solidFill>
              </a:rPr>
              <a:t>- Số hiệu nguyên tử: </a:t>
            </a:r>
            <a:r>
              <a:rPr lang="en-US" sz="2800" b="1" smtClean="0">
                <a:solidFill>
                  <a:srgbClr val="7030A0"/>
                </a:solidFill>
              </a:rPr>
              <a:t>8</a:t>
            </a:r>
            <a:endParaRPr lang="en-US" sz="2800" b="1">
              <a:solidFill>
                <a:srgbClr val="7030A0"/>
              </a:solidFill>
            </a:endParaRPr>
          </a:p>
          <a:p>
            <a:r>
              <a:rPr lang="en-US" sz="2800" b="1">
                <a:solidFill>
                  <a:srgbClr val="7030A0"/>
                </a:solidFill>
              </a:rPr>
              <a:t>- Kí hiệu hóa </a:t>
            </a:r>
            <a:r>
              <a:rPr lang="en-US" sz="2800" b="1" smtClean="0">
                <a:solidFill>
                  <a:srgbClr val="7030A0"/>
                </a:solidFill>
              </a:rPr>
              <a:t>học: O</a:t>
            </a:r>
            <a:endParaRPr lang="en-US" sz="2800" b="1">
              <a:solidFill>
                <a:srgbClr val="7030A0"/>
              </a:solidFill>
            </a:endParaRPr>
          </a:p>
          <a:p>
            <a:r>
              <a:rPr lang="en-US" sz="2800" b="1">
                <a:solidFill>
                  <a:srgbClr val="7030A0"/>
                </a:solidFill>
              </a:rPr>
              <a:t>- Tên nguyên tố</a:t>
            </a:r>
            <a:r>
              <a:rPr lang="en-US" sz="2800" b="1" smtClean="0">
                <a:solidFill>
                  <a:srgbClr val="7030A0"/>
                </a:solidFill>
              </a:rPr>
              <a:t>: oxygen</a:t>
            </a:r>
            <a:endParaRPr lang="en-US" sz="2800" b="1">
              <a:solidFill>
                <a:srgbClr val="7030A0"/>
              </a:solidFill>
            </a:endParaRPr>
          </a:p>
          <a:p>
            <a:r>
              <a:rPr lang="en-US" sz="2800" b="1">
                <a:solidFill>
                  <a:srgbClr val="7030A0"/>
                </a:solidFill>
              </a:rPr>
              <a:t>- Khối lượng nguyên tử</a:t>
            </a:r>
            <a:r>
              <a:rPr lang="en-US" sz="2800" b="1" smtClean="0">
                <a:solidFill>
                  <a:srgbClr val="7030A0"/>
                </a:solidFill>
              </a:rPr>
              <a:t>: 16</a:t>
            </a:r>
            <a:endParaRPr lang="en-US" sz="2800" b="1">
              <a:solidFill>
                <a:srgbClr val="7030A0"/>
              </a:solidFill>
            </a:endParaRPr>
          </a:p>
        </p:txBody>
      </p:sp>
    </p:spTree>
    <p:extLst>
      <p:ext uri="{BB962C8B-B14F-4D97-AF65-F5344CB8AC3E}">
        <p14:creationId xmlns:p14="http://schemas.microsoft.com/office/powerpoint/2010/main" val="1094233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ircle(in)">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00100" y="238991"/>
            <a:ext cx="8915400" cy="584775"/>
          </a:xfrm>
          <a:prstGeom prst="rect">
            <a:avLst/>
          </a:prstGeom>
          <a:noFill/>
        </p:spPr>
        <p:txBody>
          <a:bodyPr wrap="square" rtlCol="0">
            <a:spAutoFit/>
          </a:bodyPr>
          <a:lstStyle/>
          <a:p>
            <a:r>
              <a:rPr lang="en-US" sz="3200" b="1" smtClean="0">
                <a:solidFill>
                  <a:srgbClr val="FF0000"/>
                </a:solidFill>
              </a:rPr>
              <a:t>II. Cấu tạo bảng tuần hoàn các nguyên tố hóa học</a:t>
            </a:r>
            <a:endParaRPr lang="en-US" sz="3200" b="1">
              <a:solidFill>
                <a:srgbClr val="FF0000"/>
              </a:solidFill>
            </a:endParaRPr>
          </a:p>
        </p:txBody>
      </p:sp>
      <p:sp>
        <p:nvSpPr>
          <p:cNvPr id="6" name="TextBox 5"/>
          <p:cNvSpPr txBox="1"/>
          <p:nvPr/>
        </p:nvSpPr>
        <p:spPr>
          <a:xfrm>
            <a:off x="800100" y="966355"/>
            <a:ext cx="3252355" cy="584775"/>
          </a:xfrm>
          <a:prstGeom prst="rect">
            <a:avLst/>
          </a:prstGeom>
          <a:noFill/>
        </p:spPr>
        <p:txBody>
          <a:bodyPr wrap="square" rtlCol="0">
            <a:spAutoFit/>
          </a:bodyPr>
          <a:lstStyle/>
          <a:p>
            <a:r>
              <a:rPr lang="en-US" sz="3200" b="1" smtClean="0">
                <a:solidFill>
                  <a:srgbClr val="7030A0"/>
                </a:solidFill>
              </a:rPr>
              <a:t>1. Ô nguyên tố:</a:t>
            </a:r>
            <a:endParaRPr lang="en-US" sz="3200" b="1">
              <a:solidFill>
                <a:srgbClr val="7030A0"/>
              </a:solidFill>
            </a:endParaRPr>
          </a:p>
        </p:txBody>
      </p:sp>
      <p:sp>
        <p:nvSpPr>
          <p:cNvPr id="9" name="TextBox 8"/>
          <p:cNvSpPr txBox="1"/>
          <p:nvPr/>
        </p:nvSpPr>
        <p:spPr>
          <a:xfrm>
            <a:off x="800100" y="1693719"/>
            <a:ext cx="4384964" cy="1384995"/>
          </a:xfrm>
          <a:prstGeom prst="rect">
            <a:avLst/>
          </a:prstGeom>
          <a:noFill/>
        </p:spPr>
        <p:txBody>
          <a:bodyPr wrap="square" rtlCol="0">
            <a:spAutoFit/>
          </a:bodyPr>
          <a:lstStyle/>
          <a:p>
            <a:r>
              <a:rPr lang="en-US" sz="2800" b="1" smtClean="0"/>
              <a:t>Ô nguyênh tố hóa học cho biết những thông tin gì về nguyên tố hóa học?</a:t>
            </a:r>
            <a:endParaRPr lang="en-US" sz="2800" b="1"/>
          </a:p>
        </p:txBody>
      </p:sp>
      <p:sp>
        <p:nvSpPr>
          <p:cNvPr id="10" name="TextBox 9"/>
          <p:cNvSpPr txBox="1"/>
          <p:nvPr/>
        </p:nvSpPr>
        <p:spPr>
          <a:xfrm>
            <a:off x="5608493" y="1459923"/>
            <a:ext cx="5829444" cy="2246769"/>
          </a:xfrm>
          <a:prstGeom prst="rect">
            <a:avLst/>
          </a:prstGeom>
          <a:noFill/>
        </p:spPr>
        <p:txBody>
          <a:bodyPr wrap="square" rtlCol="0">
            <a:spAutoFit/>
          </a:bodyPr>
          <a:lstStyle/>
          <a:p>
            <a:r>
              <a:rPr lang="en-US" sz="2800" b="1" smtClean="0">
                <a:solidFill>
                  <a:srgbClr val="FF0000"/>
                </a:solidFill>
              </a:rPr>
              <a:t>Ô nguyên tố cho biết:</a:t>
            </a:r>
          </a:p>
          <a:p>
            <a:r>
              <a:rPr lang="en-US" sz="2800" b="1" smtClean="0">
                <a:solidFill>
                  <a:schemeClr val="accent6">
                    <a:lumMod val="50000"/>
                  </a:schemeClr>
                </a:solidFill>
              </a:rPr>
              <a:t>- Kí hiệu hóa học.</a:t>
            </a:r>
          </a:p>
          <a:p>
            <a:r>
              <a:rPr lang="en-US" sz="2800" b="1" smtClean="0">
                <a:solidFill>
                  <a:schemeClr val="accent4">
                    <a:lumMod val="50000"/>
                  </a:schemeClr>
                </a:solidFill>
              </a:rPr>
              <a:t>- Tên nguyên tố.</a:t>
            </a:r>
          </a:p>
          <a:p>
            <a:r>
              <a:rPr lang="en-US" sz="2800" b="1" smtClean="0">
                <a:solidFill>
                  <a:srgbClr val="0070C0"/>
                </a:solidFill>
              </a:rPr>
              <a:t>- Số hiệu nguyên tử.</a:t>
            </a:r>
          </a:p>
          <a:p>
            <a:r>
              <a:rPr lang="en-US" sz="2800" b="1" smtClean="0">
                <a:solidFill>
                  <a:srgbClr val="7030A0"/>
                </a:solidFill>
              </a:rPr>
              <a:t>- Khối lượng nguyên tử</a:t>
            </a:r>
            <a:endParaRPr lang="en-US" sz="2800" b="1">
              <a:solidFill>
                <a:srgbClr val="7030A0"/>
              </a:solidFill>
            </a:endParaRPr>
          </a:p>
        </p:txBody>
      </p:sp>
      <p:sp>
        <p:nvSpPr>
          <p:cNvPr id="2" name="TextBox 1"/>
          <p:cNvSpPr txBox="1"/>
          <p:nvPr/>
        </p:nvSpPr>
        <p:spPr>
          <a:xfrm>
            <a:off x="800100" y="3883843"/>
            <a:ext cx="10637837" cy="1815882"/>
          </a:xfrm>
          <a:prstGeom prst="rect">
            <a:avLst/>
          </a:prstGeom>
          <a:noFill/>
        </p:spPr>
        <p:txBody>
          <a:bodyPr wrap="square" rtlCol="0">
            <a:spAutoFit/>
          </a:bodyPr>
          <a:lstStyle/>
          <a:p>
            <a:r>
              <a:rPr lang="en-US" sz="2800" b="1" smtClean="0">
                <a:solidFill>
                  <a:srgbClr val="C00000"/>
                </a:solidFill>
              </a:rPr>
              <a:t>Số hiệu nguyên tử = Số đơn vị điện tích hạt nhân = Số electron trong nguyên tử </a:t>
            </a:r>
          </a:p>
          <a:p>
            <a:r>
              <a:rPr lang="en-US" sz="2800" b="1" smtClean="0">
                <a:solidFill>
                  <a:schemeClr val="accent6">
                    <a:lumMod val="50000"/>
                  </a:schemeClr>
                </a:solidFill>
              </a:rPr>
              <a:t>Số hiệu nguyên tử chính là số thứ tự của nguyên tố trong bảng hệ thống tuần hoàn</a:t>
            </a:r>
            <a:r>
              <a:rPr lang="en-US" sz="2800" b="1" smtClean="0">
                <a:solidFill>
                  <a:srgbClr val="C00000"/>
                </a:solidFill>
              </a:rPr>
              <a:t>.</a:t>
            </a:r>
            <a:endParaRPr lang="en-US" sz="2800" b="1">
              <a:solidFill>
                <a:srgbClr val="C00000"/>
              </a:solidFill>
            </a:endParaRPr>
          </a:p>
        </p:txBody>
      </p:sp>
    </p:spTree>
    <p:extLst>
      <p:ext uri="{BB962C8B-B14F-4D97-AF65-F5344CB8AC3E}">
        <p14:creationId xmlns:p14="http://schemas.microsoft.com/office/powerpoint/2010/main" val="3699859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ảng nguyên tố hóa học lớp 7 - IUPAC"/>
          <p:cNvPicPr/>
          <p:nvPr/>
        </p:nvPicPr>
        <p:blipFill>
          <a:blip r:embed="rId2">
            <a:extLst>
              <a:ext uri="{28A0092B-C50C-407E-A947-70E740481C1C}">
                <a14:useLocalDpi xmlns:a14="http://schemas.microsoft.com/office/drawing/2010/main" val="0"/>
              </a:ext>
            </a:extLst>
          </a:blip>
          <a:srcRect/>
          <a:stretch>
            <a:fillRect/>
          </a:stretch>
        </p:blipFill>
        <p:spPr bwMode="auto">
          <a:xfrm>
            <a:off x="7305773" y="0"/>
            <a:ext cx="4499541" cy="3205113"/>
          </a:xfrm>
          <a:prstGeom prst="rect">
            <a:avLst/>
          </a:prstGeom>
          <a:noFill/>
          <a:ln>
            <a:noFill/>
          </a:ln>
        </p:spPr>
      </p:pic>
      <p:sp>
        <p:nvSpPr>
          <p:cNvPr id="2" name="TextBox 1"/>
          <p:cNvSpPr txBox="1"/>
          <p:nvPr/>
        </p:nvSpPr>
        <p:spPr>
          <a:xfrm>
            <a:off x="725864" y="377072"/>
            <a:ext cx="3374796" cy="584775"/>
          </a:xfrm>
          <a:prstGeom prst="rect">
            <a:avLst/>
          </a:prstGeom>
          <a:noFill/>
        </p:spPr>
        <p:txBody>
          <a:bodyPr wrap="square" rtlCol="0">
            <a:spAutoFit/>
          </a:bodyPr>
          <a:lstStyle/>
          <a:p>
            <a:r>
              <a:rPr lang="en-US" sz="3200" b="1" smtClean="0">
                <a:solidFill>
                  <a:schemeClr val="tx2"/>
                </a:solidFill>
              </a:rPr>
              <a:t>Luyện tập</a:t>
            </a:r>
            <a:endParaRPr lang="en-US" sz="3200" b="1">
              <a:solidFill>
                <a:schemeClr val="tx2"/>
              </a:solidFill>
            </a:endParaRPr>
          </a:p>
        </p:txBody>
      </p:sp>
      <p:sp>
        <p:nvSpPr>
          <p:cNvPr id="5" name="TextBox 4"/>
          <p:cNvSpPr txBox="1"/>
          <p:nvPr/>
        </p:nvSpPr>
        <p:spPr>
          <a:xfrm>
            <a:off x="421066" y="806116"/>
            <a:ext cx="6419653" cy="523220"/>
          </a:xfrm>
          <a:prstGeom prst="rect">
            <a:avLst/>
          </a:prstGeom>
          <a:noFill/>
        </p:spPr>
        <p:txBody>
          <a:bodyPr wrap="square" rtlCol="0">
            <a:spAutoFit/>
          </a:bodyPr>
          <a:lstStyle/>
          <a:p>
            <a:r>
              <a:rPr lang="en-US" sz="2800" b="1" smtClean="0"/>
              <a:t>Hoạt động cặp đôi trong thời gian 3 phút</a:t>
            </a:r>
            <a:endParaRPr lang="en-US" sz="2800" b="1"/>
          </a:p>
        </p:txBody>
      </p:sp>
      <p:sp>
        <p:nvSpPr>
          <p:cNvPr id="6" name="TextBox 5"/>
          <p:cNvSpPr txBox="1"/>
          <p:nvPr/>
        </p:nvSpPr>
        <p:spPr>
          <a:xfrm>
            <a:off x="263953" y="1602556"/>
            <a:ext cx="6809293" cy="954107"/>
          </a:xfrm>
          <a:prstGeom prst="rect">
            <a:avLst/>
          </a:prstGeom>
          <a:noFill/>
        </p:spPr>
        <p:txBody>
          <a:bodyPr wrap="square" rtlCol="0">
            <a:spAutoFit/>
          </a:bodyPr>
          <a:lstStyle/>
          <a:p>
            <a:r>
              <a:rPr lang="en-US" sz="2800" b="1" smtClean="0">
                <a:solidFill>
                  <a:schemeClr val="accent2">
                    <a:lumMod val="75000"/>
                  </a:schemeClr>
                </a:solidFill>
              </a:rPr>
              <a:t>Sử dụng bảng tuần hoàn và hoàn thiện bảng sau:</a:t>
            </a:r>
          </a:p>
        </p:txBody>
      </p:sp>
      <p:graphicFrame>
        <p:nvGraphicFramePr>
          <p:cNvPr id="7" name="Table 6"/>
          <p:cNvGraphicFramePr>
            <a:graphicFrameLocks noGrp="1"/>
          </p:cNvGraphicFramePr>
          <p:nvPr>
            <p:extLst>
              <p:ext uri="{D42A27DB-BD31-4B8C-83A1-F6EECF244321}">
                <p14:modId xmlns:p14="http://schemas.microsoft.com/office/powerpoint/2010/main" val="3212988058"/>
              </p:ext>
            </p:extLst>
          </p:nvPr>
        </p:nvGraphicFramePr>
        <p:xfrm>
          <a:off x="891356" y="3205113"/>
          <a:ext cx="8128002" cy="249428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015669361"/>
                    </a:ext>
                  </a:extLst>
                </a:gridCol>
                <a:gridCol w="1354667">
                  <a:extLst>
                    <a:ext uri="{9D8B030D-6E8A-4147-A177-3AD203B41FA5}">
                      <a16:colId xmlns:a16="http://schemas.microsoft.com/office/drawing/2014/main" val="229942248"/>
                    </a:ext>
                  </a:extLst>
                </a:gridCol>
                <a:gridCol w="1354667">
                  <a:extLst>
                    <a:ext uri="{9D8B030D-6E8A-4147-A177-3AD203B41FA5}">
                      <a16:colId xmlns:a16="http://schemas.microsoft.com/office/drawing/2014/main" val="3385528365"/>
                    </a:ext>
                  </a:extLst>
                </a:gridCol>
                <a:gridCol w="1354667">
                  <a:extLst>
                    <a:ext uri="{9D8B030D-6E8A-4147-A177-3AD203B41FA5}">
                      <a16:colId xmlns:a16="http://schemas.microsoft.com/office/drawing/2014/main" val="1331486269"/>
                    </a:ext>
                  </a:extLst>
                </a:gridCol>
                <a:gridCol w="1354667">
                  <a:extLst>
                    <a:ext uri="{9D8B030D-6E8A-4147-A177-3AD203B41FA5}">
                      <a16:colId xmlns:a16="http://schemas.microsoft.com/office/drawing/2014/main" val="1982607097"/>
                    </a:ext>
                  </a:extLst>
                </a:gridCol>
                <a:gridCol w="1354667">
                  <a:extLst>
                    <a:ext uri="{9D8B030D-6E8A-4147-A177-3AD203B41FA5}">
                      <a16:colId xmlns:a16="http://schemas.microsoft.com/office/drawing/2014/main" val="3029964844"/>
                    </a:ext>
                  </a:extLst>
                </a:gridCol>
              </a:tblGrid>
              <a:tr h="370840">
                <a:tc>
                  <a:txBody>
                    <a:bodyPr/>
                    <a:lstStyle/>
                    <a:p>
                      <a:r>
                        <a:rPr lang="en-US" smtClean="0"/>
                        <a:t>Ô</a:t>
                      </a:r>
                      <a:r>
                        <a:rPr lang="en-US" baseline="0" smtClean="0"/>
                        <a:t> số</a:t>
                      </a:r>
                      <a:endParaRPr lang="en-US"/>
                    </a:p>
                  </a:txBody>
                  <a:tcPr/>
                </a:tc>
                <a:tc>
                  <a:txBody>
                    <a:bodyPr/>
                    <a:lstStyle/>
                    <a:p>
                      <a:r>
                        <a:rPr lang="en-US" smtClean="0"/>
                        <a:t>Số</a:t>
                      </a:r>
                      <a:r>
                        <a:rPr lang="en-US" baseline="0" smtClean="0"/>
                        <a:t> hiệu nguyên tử</a:t>
                      </a:r>
                      <a:endParaRPr lang="en-US"/>
                    </a:p>
                  </a:txBody>
                  <a:tcPr/>
                </a:tc>
                <a:tc>
                  <a:txBody>
                    <a:bodyPr/>
                    <a:lstStyle/>
                    <a:p>
                      <a:r>
                        <a:rPr lang="en-US" smtClean="0"/>
                        <a:t>tên</a:t>
                      </a:r>
                      <a:r>
                        <a:rPr lang="en-US" baseline="0" smtClean="0"/>
                        <a:t> nguyên tố</a:t>
                      </a:r>
                      <a:endParaRPr lang="en-US"/>
                    </a:p>
                  </a:txBody>
                  <a:tcPr/>
                </a:tc>
                <a:tc>
                  <a:txBody>
                    <a:bodyPr/>
                    <a:lstStyle/>
                    <a:p>
                      <a:r>
                        <a:rPr lang="en-US" smtClean="0"/>
                        <a:t>Kí</a:t>
                      </a:r>
                      <a:r>
                        <a:rPr lang="en-US" baseline="0" smtClean="0"/>
                        <a:t> hiệu</a:t>
                      </a:r>
                      <a:endParaRPr lang="en-US"/>
                    </a:p>
                  </a:txBody>
                  <a:tcPr/>
                </a:tc>
                <a:tc>
                  <a:txBody>
                    <a:bodyPr/>
                    <a:lstStyle/>
                    <a:p>
                      <a:r>
                        <a:rPr lang="en-US" smtClean="0"/>
                        <a:t>Khối</a:t>
                      </a:r>
                      <a:r>
                        <a:rPr lang="en-US" baseline="0" smtClean="0"/>
                        <a:t> lượng nguyên tử</a:t>
                      </a:r>
                      <a:endParaRPr lang="en-US"/>
                    </a:p>
                  </a:txBody>
                  <a:tcPr/>
                </a:tc>
                <a:tc>
                  <a:txBody>
                    <a:bodyPr/>
                    <a:lstStyle/>
                    <a:p>
                      <a:r>
                        <a:rPr lang="en-US" smtClean="0"/>
                        <a:t>Số</a:t>
                      </a:r>
                      <a:r>
                        <a:rPr lang="en-US" baseline="0" smtClean="0"/>
                        <a:t> e trong nguyên tử</a:t>
                      </a:r>
                      <a:endParaRPr lang="en-US"/>
                    </a:p>
                  </a:txBody>
                  <a:tcPr/>
                </a:tc>
                <a:extLst>
                  <a:ext uri="{0D108BD9-81ED-4DB2-BD59-A6C34878D82A}">
                    <a16:rowId xmlns:a16="http://schemas.microsoft.com/office/drawing/2014/main" val="2684072877"/>
                  </a:ext>
                </a:extLst>
              </a:tr>
              <a:tr h="370840">
                <a:tc>
                  <a:txBody>
                    <a:bodyPr/>
                    <a:lstStyle/>
                    <a:p>
                      <a:r>
                        <a:rPr lang="en-US" smtClean="0"/>
                        <a:t>3</a:t>
                      </a:r>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60225845"/>
                  </a:ext>
                </a:extLst>
              </a:tr>
              <a:tr h="370840">
                <a:tc>
                  <a:txBody>
                    <a:bodyPr/>
                    <a:lstStyle/>
                    <a:p>
                      <a:r>
                        <a:rPr lang="en-US" smtClean="0"/>
                        <a:t>7</a:t>
                      </a:r>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80557028"/>
                  </a:ext>
                </a:extLst>
              </a:tr>
              <a:tr h="370840">
                <a:tc>
                  <a:txBody>
                    <a:bodyPr/>
                    <a:lstStyle/>
                    <a:p>
                      <a:r>
                        <a:rPr lang="en-US" smtClean="0"/>
                        <a:t>10</a:t>
                      </a:r>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44402442"/>
                  </a:ext>
                </a:extLst>
              </a:tr>
              <a:tr h="370840">
                <a:tc>
                  <a:txBody>
                    <a:bodyPr/>
                    <a:lstStyle/>
                    <a:p>
                      <a:r>
                        <a:rPr lang="en-US" smtClean="0"/>
                        <a:t>12</a:t>
                      </a:r>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70131656"/>
                  </a:ext>
                </a:extLst>
              </a:tr>
              <a:tr h="370840">
                <a:tc>
                  <a:txBody>
                    <a:bodyPr/>
                    <a:lstStyle/>
                    <a:p>
                      <a:r>
                        <a:rPr lang="en-US" smtClean="0"/>
                        <a:t>16</a:t>
                      </a:r>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958565564"/>
                  </a:ext>
                </a:extLst>
              </a:tr>
            </a:tbl>
          </a:graphicData>
        </a:graphic>
      </p:graphicFrame>
    </p:spTree>
    <p:extLst>
      <p:ext uri="{BB962C8B-B14F-4D97-AF65-F5344CB8AC3E}">
        <p14:creationId xmlns:p14="http://schemas.microsoft.com/office/powerpoint/2010/main" val="1499988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2240" y="386499"/>
            <a:ext cx="3374796" cy="584775"/>
          </a:xfrm>
          <a:prstGeom prst="rect">
            <a:avLst/>
          </a:prstGeom>
          <a:noFill/>
        </p:spPr>
        <p:txBody>
          <a:bodyPr wrap="square" rtlCol="0">
            <a:spAutoFit/>
          </a:bodyPr>
          <a:lstStyle/>
          <a:p>
            <a:r>
              <a:rPr lang="en-US" sz="3200" b="1" smtClean="0">
                <a:solidFill>
                  <a:schemeClr val="tx2"/>
                </a:solidFill>
              </a:rPr>
              <a:t>Đáp án</a:t>
            </a:r>
            <a:endParaRPr lang="en-US" sz="3200" b="1">
              <a:solidFill>
                <a:schemeClr val="tx2"/>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02051863"/>
              </p:ext>
            </p:extLst>
          </p:nvPr>
        </p:nvGraphicFramePr>
        <p:xfrm>
          <a:off x="1343841" y="1168924"/>
          <a:ext cx="9600678" cy="5077925"/>
        </p:xfrm>
        <a:graphic>
          <a:graphicData uri="http://schemas.openxmlformats.org/drawingml/2006/table">
            <a:tbl>
              <a:tblPr firstRow="1" bandRow="1">
                <a:tableStyleId>{5C22544A-7EE6-4342-B048-85BDC9FD1C3A}</a:tableStyleId>
              </a:tblPr>
              <a:tblGrid>
                <a:gridCol w="1059994">
                  <a:extLst>
                    <a:ext uri="{9D8B030D-6E8A-4147-A177-3AD203B41FA5}">
                      <a16:colId xmlns:a16="http://schemas.microsoft.com/office/drawing/2014/main" val="2015669361"/>
                    </a:ext>
                  </a:extLst>
                </a:gridCol>
                <a:gridCol w="1442301">
                  <a:extLst>
                    <a:ext uri="{9D8B030D-6E8A-4147-A177-3AD203B41FA5}">
                      <a16:colId xmlns:a16="http://schemas.microsoft.com/office/drawing/2014/main" val="229942248"/>
                    </a:ext>
                  </a:extLst>
                </a:gridCol>
                <a:gridCol w="2384982">
                  <a:extLst>
                    <a:ext uri="{9D8B030D-6E8A-4147-A177-3AD203B41FA5}">
                      <a16:colId xmlns:a16="http://schemas.microsoft.com/office/drawing/2014/main" val="3385528365"/>
                    </a:ext>
                  </a:extLst>
                </a:gridCol>
                <a:gridCol w="1513175">
                  <a:extLst>
                    <a:ext uri="{9D8B030D-6E8A-4147-A177-3AD203B41FA5}">
                      <a16:colId xmlns:a16="http://schemas.microsoft.com/office/drawing/2014/main" val="1331486269"/>
                    </a:ext>
                  </a:extLst>
                </a:gridCol>
                <a:gridCol w="1600113">
                  <a:extLst>
                    <a:ext uri="{9D8B030D-6E8A-4147-A177-3AD203B41FA5}">
                      <a16:colId xmlns:a16="http://schemas.microsoft.com/office/drawing/2014/main" val="1982607097"/>
                    </a:ext>
                  </a:extLst>
                </a:gridCol>
                <a:gridCol w="1600113">
                  <a:extLst>
                    <a:ext uri="{9D8B030D-6E8A-4147-A177-3AD203B41FA5}">
                      <a16:colId xmlns:a16="http://schemas.microsoft.com/office/drawing/2014/main" val="3029964844"/>
                    </a:ext>
                  </a:extLst>
                </a:gridCol>
              </a:tblGrid>
              <a:tr h="1132138">
                <a:tc>
                  <a:txBody>
                    <a:bodyPr/>
                    <a:lstStyle/>
                    <a:p>
                      <a:pPr algn="ctr"/>
                      <a:r>
                        <a:rPr lang="en-US" sz="2800" smtClean="0">
                          <a:solidFill>
                            <a:srgbClr val="FFFF00"/>
                          </a:solidFill>
                        </a:rPr>
                        <a:t>Ô</a:t>
                      </a:r>
                      <a:r>
                        <a:rPr lang="en-US" sz="2800" baseline="0" smtClean="0">
                          <a:solidFill>
                            <a:srgbClr val="FFFF00"/>
                          </a:solidFill>
                        </a:rPr>
                        <a:t> số</a:t>
                      </a:r>
                      <a:endParaRPr lang="en-US" sz="2800">
                        <a:solidFill>
                          <a:srgbClr val="FFFF00"/>
                        </a:solidFill>
                      </a:endParaRPr>
                    </a:p>
                  </a:txBody>
                  <a:tcPr/>
                </a:tc>
                <a:tc>
                  <a:txBody>
                    <a:bodyPr/>
                    <a:lstStyle/>
                    <a:p>
                      <a:pPr algn="ctr"/>
                      <a:r>
                        <a:rPr lang="en-US" sz="2800" smtClean="0">
                          <a:solidFill>
                            <a:srgbClr val="FFFF00"/>
                          </a:solidFill>
                        </a:rPr>
                        <a:t>Số</a:t>
                      </a:r>
                      <a:r>
                        <a:rPr lang="en-US" sz="2800" baseline="0" smtClean="0">
                          <a:solidFill>
                            <a:srgbClr val="FFFF00"/>
                          </a:solidFill>
                        </a:rPr>
                        <a:t> hiệu nguyên tử</a:t>
                      </a:r>
                      <a:endParaRPr lang="en-US" sz="2800">
                        <a:solidFill>
                          <a:srgbClr val="FFFF00"/>
                        </a:solidFill>
                      </a:endParaRPr>
                    </a:p>
                  </a:txBody>
                  <a:tcPr/>
                </a:tc>
                <a:tc>
                  <a:txBody>
                    <a:bodyPr/>
                    <a:lstStyle/>
                    <a:p>
                      <a:pPr algn="ctr"/>
                      <a:r>
                        <a:rPr lang="en-US" sz="2800" smtClean="0">
                          <a:solidFill>
                            <a:srgbClr val="FFFF00"/>
                          </a:solidFill>
                        </a:rPr>
                        <a:t>tên</a:t>
                      </a:r>
                      <a:r>
                        <a:rPr lang="en-US" sz="2800" baseline="0" smtClean="0">
                          <a:solidFill>
                            <a:srgbClr val="FFFF00"/>
                          </a:solidFill>
                        </a:rPr>
                        <a:t> nguyên tố</a:t>
                      </a:r>
                      <a:endParaRPr lang="en-US" sz="2800">
                        <a:solidFill>
                          <a:srgbClr val="FFFF00"/>
                        </a:solidFill>
                      </a:endParaRPr>
                    </a:p>
                  </a:txBody>
                  <a:tcPr/>
                </a:tc>
                <a:tc>
                  <a:txBody>
                    <a:bodyPr/>
                    <a:lstStyle/>
                    <a:p>
                      <a:pPr algn="ctr"/>
                      <a:r>
                        <a:rPr lang="en-US" sz="2800" smtClean="0">
                          <a:solidFill>
                            <a:srgbClr val="FFFF00"/>
                          </a:solidFill>
                        </a:rPr>
                        <a:t>Kí</a:t>
                      </a:r>
                      <a:r>
                        <a:rPr lang="en-US" sz="2800" baseline="0" smtClean="0">
                          <a:solidFill>
                            <a:srgbClr val="FFFF00"/>
                          </a:solidFill>
                        </a:rPr>
                        <a:t> hiệu</a:t>
                      </a:r>
                      <a:endParaRPr lang="en-US" sz="2800">
                        <a:solidFill>
                          <a:srgbClr val="FFFF00"/>
                        </a:solidFill>
                      </a:endParaRPr>
                    </a:p>
                  </a:txBody>
                  <a:tcPr/>
                </a:tc>
                <a:tc>
                  <a:txBody>
                    <a:bodyPr/>
                    <a:lstStyle/>
                    <a:p>
                      <a:pPr algn="ctr"/>
                      <a:r>
                        <a:rPr lang="en-US" sz="2800" smtClean="0">
                          <a:solidFill>
                            <a:srgbClr val="FFFF00"/>
                          </a:solidFill>
                        </a:rPr>
                        <a:t>Khối</a:t>
                      </a:r>
                      <a:r>
                        <a:rPr lang="en-US" sz="2800" baseline="0" smtClean="0">
                          <a:solidFill>
                            <a:srgbClr val="FFFF00"/>
                          </a:solidFill>
                        </a:rPr>
                        <a:t> lượng nguyên tử</a:t>
                      </a:r>
                      <a:endParaRPr lang="en-US" sz="2800">
                        <a:solidFill>
                          <a:srgbClr val="FFFF00"/>
                        </a:solidFill>
                      </a:endParaRPr>
                    </a:p>
                  </a:txBody>
                  <a:tcPr/>
                </a:tc>
                <a:tc>
                  <a:txBody>
                    <a:bodyPr/>
                    <a:lstStyle/>
                    <a:p>
                      <a:pPr algn="ctr"/>
                      <a:r>
                        <a:rPr lang="en-US" sz="2800" smtClean="0">
                          <a:solidFill>
                            <a:srgbClr val="FFFF00"/>
                          </a:solidFill>
                        </a:rPr>
                        <a:t>Số</a:t>
                      </a:r>
                      <a:r>
                        <a:rPr lang="en-US" sz="2800" baseline="0" smtClean="0">
                          <a:solidFill>
                            <a:srgbClr val="FFFF00"/>
                          </a:solidFill>
                        </a:rPr>
                        <a:t> e trong nguyên tử</a:t>
                      </a:r>
                      <a:endParaRPr lang="en-US" sz="2800">
                        <a:solidFill>
                          <a:srgbClr val="FFFF00"/>
                        </a:solidFill>
                      </a:endParaRPr>
                    </a:p>
                  </a:txBody>
                  <a:tcPr/>
                </a:tc>
                <a:extLst>
                  <a:ext uri="{0D108BD9-81ED-4DB2-BD59-A6C34878D82A}">
                    <a16:rowId xmlns:a16="http://schemas.microsoft.com/office/drawing/2014/main" val="2684072877"/>
                  </a:ext>
                </a:extLst>
              </a:tr>
              <a:tr h="655921">
                <a:tc>
                  <a:txBody>
                    <a:bodyPr/>
                    <a:lstStyle/>
                    <a:p>
                      <a:pPr algn="ctr"/>
                      <a:r>
                        <a:rPr lang="en-US" sz="2800" b="1" smtClean="0">
                          <a:solidFill>
                            <a:schemeClr val="accent6">
                              <a:lumMod val="50000"/>
                            </a:schemeClr>
                          </a:solidFill>
                        </a:rPr>
                        <a:t>3</a:t>
                      </a:r>
                      <a:endParaRPr lang="en-US" sz="2800" b="1">
                        <a:solidFill>
                          <a:schemeClr val="accent6">
                            <a:lumMod val="50000"/>
                          </a:schemeClr>
                        </a:solidFill>
                      </a:endParaRPr>
                    </a:p>
                  </a:txBody>
                  <a:tcPr/>
                </a:tc>
                <a:tc>
                  <a:txBody>
                    <a:bodyPr/>
                    <a:lstStyle/>
                    <a:p>
                      <a:pPr algn="ctr"/>
                      <a:r>
                        <a:rPr lang="en-US" sz="2800" smtClean="0">
                          <a:solidFill>
                            <a:srgbClr val="C00000"/>
                          </a:solidFill>
                        </a:rPr>
                        <a:t>3</a:t>
                      </a:r>
                      <a:endParaRPr lang="en-US" sz="2800">
                        <a:solidFill>
                          <a:srgbClr val="C00000"/>
                        </a:solidFill>
                      </a:endParaRPr>
                    </a:p>
                  </a:txBody>
                  <a:tcPr/>
                </a:tc>
                <a:tc>
                  <a:txBody>
                    <a:bodyPr/>
                    <a:lstStyle/>
                    <a:p>
                      <a:pPr algn="ctr"/>
                      <a:r>
                        <a:rPr lang="en-US" sz="2800" smtClean="0">
                          <a:solidFill>
                            <a:srgbClr val="C00000"/>
                          </a:solidFill>
                        </a:rPr>
                        <a:t>lithium</a:t>
                      </a:r>
                      <a:endParaRPr lang="en-US" sz="2800">
                        <a:solidFill>
                          <a:srgbClr val="C00000"/>
                        </a:solidFill>
                      </a:endParaRPr>
                    </a:p>
                  </a:txBody>
                  <a:tcPr/>
                </a:tc>
                <a:tc>
                  <a:txBody>
                    <a:bodyPr/>
                    <a:lstStyle/>
                    <a:p>
                      <a:pPr algn="ctr"/>
                      <a:r>
                        <a:rPr lang="en-US" sz="2800" smtClean="0">
                          <a:solidFill>
                            <a:srgbClr val="C00000"/>
                          </a:solidFill>
                        </a:rPr>
                        <a:t>Li</a:t>
                      </a:r>
                      <a:endParaRPr lang="en-US" sz="2800">
                        <a:solidFill>
                          <a:srgbClr val="C00000"/>
                        </a:solidFill>
                      </a:endParaRPr>
                    </a:p>
                  </a:txBody>
                  <a:tcPr/>
                </a:tc>
                <a:tc>
                  <a:txBody>
                    <a:bodyPr/>
                    <a:lstStyle/>
                    <a:p>
                      <a:pPr algn="ctr"/>
                      <a:r>
                        <a:rPr lang="en-US" sz="2800" smtClean="0">
                          <a:solidFill>
                            <a:srgbClr val="C00000"/>
                          </a:solidFill>
                        </a:rPr>
                        <a:t>7</a:t>
                      </a:r>
                      <a:endParaRPr lang="en-US" sz="2800">
                        <a:solidFill>
                          <a:srgbClr val="C00000"/>
                        </a:solidFill>
                      </a:endParaRPr>
                    </a:p>
                  </a:txBody>
                  <a:tcPr/>
                </a:tc>
                <a:tc>
                  <a:txBody>
                    <a:bodyPr/>
                    <a:lstStyle/>
                    <a:p>
                      <a:pPr algn="ctr"/>
                      <a:r>
                        <a:rPr lang="en-US" sz="2800" smtClean="0">
                          <a:solidFill>
                            <a:srgbClr val="C00000"/>
                          </a:solidFill>
                        </a:rPr>
                        <a:t>3</a:t>
                      </a:r>
                      <a:endParaRPr lang="en-US" sz="2800">
                        <a:solidFill>
                          <a:srgbClr val="C00000"/>
                        </a:solidFill>
                      </a:endParaRPr>
                    </a:p>
                  </a:txBody>
                  <a:tcPr/>
                </a:tc>
                <a:extLst>
                  <a:ext uri="{0D108BD9-81ED-4DB2-BD59-A6C34878D82A}">
                    <a16:rowId xmlns:a16="http://schemas.microsoft.com/office/drawing/2014/main" val="2760225845"/>
                  </a:ext>
                </a:extLst>
              </a:tr>
              <a:tr h="655921">
                <a:tc>
                  <a:txBody>
                    <a:bodyPr/>
                    <a:lstStyle/>
                    <a:p>
                      <a:pPr algn="ctr"/>
                      <a:r>
                        <a:rPr lang="en-US" sz="2800" b="1" smtClean="0">
                          <a:solidFill>
                            <a:schemeClr val="accent6">
                              <a:lumMod val="50000"/>
                            </a:schemeClr>
                          </a:solidFill>
                        </a:rPr>
                        <a:t>7</a:t>
                      </a:r>
                      <a:endParaRPr lang="en-US" sz="2800" b="1">
                        <a:solidFill>
                          <a:schemeClr val="accent6">
                            <a:lumMod val="50000"/>
                          </a:schemeClr>
                        </a:solidFill>
                      </a:endParaRPr>
                    </a:p>
                  </a:txBody>
                  <a:tcPr/>
                </a:tc>
                <a:tc>
                  <a:txBody>
                    <a:bodyPr/>
                    <a:lstStyle/>
                    <a:p>
                      <a:pPr algn="ctr"/>
                      <a:r>
                        <a:rPr lang="en-US" sz="2800" smtClean="0">
                          <a:solidFill>
                            <a:srgbClr val="C00000"/>
                          </a:solidFill>
                        </a:rPr>
                        <a:t>7</a:t>
                      </a:r>
                      <a:endParaRPr lang="en-US" sz="2800">
                        <a:solidFill>
                          <a:srgbClr val="C00000"/>
                        </a:solidFill>
                      </a:endParaRPr>
                    </a:p>
                  </a:txBody>
                  <a:tcPr/>
                </a:tc>
                <a:tc>
                  <a:txBody>
                    <a:bodyPr/>
                    <a:lstStyle/>
                    <a:p>
                      <a:pPr algn="ctr"/>
                      <a:r>
                        <a:rPr lang="en-US" sz="2800" smtClean="0">
                          <a:solidFill>
                            <a:srgbClr val="C00000"/>
                          </a:solidFill>
                        </a:rPr>
                        <a:t>nitrogen</a:t>
                      </a:r>
                      <a:endParaRPr lang="en-US" sz="2800">
                        <a:solidFill>
                          <a:srgbClr val="C00000"/>
                        </a:solidFill>
                      </a:endParaRPr>
                    </a:p>
                  </a:txBody>
                  <a:tcPr/>
                </a:tc>
                <a:tc>
                  <a:txBody>
                    <a:bodyPr/>
                    <a:lstStyle/>
                    <a:p>
                      <a:pPr algn="ctr"/>
                      <a:r>
                        <a:rPr lang="en-US" sz="2800" smtClean="0">
                          <a:solidFill>
                            <a:srgbClr val="C00000"/>
                          </a:solidFill>
                        </a:rPr>
                        <a:t>N</a:t>
                      </a:r>
                      <a:endParaRPr lang="en-US" sz="2800">
                        <a:solidFill>
                          <a:srgbClr val="C00000"/>
                        </a:solidFill>
                      </a:endParaRPr>
                    </a:p>
                  </a:txBody>
                  <a:tcPr/>
                </a:tc>
                <a:tc>
                  <a:txBody>
                    <a:bodyPr/>
                    <a:lstStyle/>
                    <a:p>
                      <a:pPr algn="ctr"/>
                      <a:r>
                        <a:rPr lang="en-US" sz="2800" smtClean="0">
                          <a:solidFill>
                            <a:srgbClr val="C00000"/>
                          </a:solidFill>
                        </a:rPr>
                        <a:t>14</a:t>
                      </a:r>
                      <a:endParaRPr lang="en-US" sz="2800">
                        <a:solidFill>
                          <a:srgbClr val="C00000"/>
                        </a:solidFill>
                      </a:endParaRPr>
                    </a:p>
                  </a:txBody>
                  <a:tcPr/>
                </a:tc>
                <a:tc>
                  <a:txBody>
                    <a:bodyPr/>
                    <a:lstStyle/>
                    <a:p>
                      <a:pPr algn="ctr"/>
                      <a:r>
                        <a:rPr lang="en-US" sz="2800" smtClean="0">
                          <a:solidFill>
                            <a:srgbClr val="C00000"/>
                          </a:solidFill>
                        </a:rPr>
                        <a:t>7</a:t>
                      </a:r>
                      <a:endParaRPr lang="en-US" sz="2800">
                        <a:solidFill>
                          <a:srgbClr val="C00000"/>
                        </a:solidFill>
                      </a:endParaRPr>
                    </a:p>
                  </a:txBody>
                  <a:tcPr/>
                </a:tc>
                <a:extLst>
                  <a:ext uri="{0D108BD9-81ED-4DB2-BD59-A6C34878D82A}">
                    <a16:rowId xmlns:a16="http://schemas.microsoft.com/office/drawing/2014/main" val="680557028"/>
                  </a:ext>
                </a:extLst>
              </a:tr>
              <a:tr h="655921">
                <a:tc>
                  <a:txBody>
                    <a:bodyPr/>
                    <a:lstStyle/>
                    <a:p>
                      <a:pPr algn="ctr"/>
                      <a:r>
                        <a:rPr lang="en-US" sz="2800" b="1" smtClean="0">
                          <a:solidFill>
                            <a:schemeClr val="accent6">
                              <a:lumMod val="50000"/>
                            </a:schemeClr>
                          </a:solidFill>
                        </a:rPr>
                        <a:t>10</a:t>
                      </a:r>
                      <a:endParaRPr lang="en-US" sz="2800" b="1">
                        <a:solidFill>
                          <a:schemeClr val="accent6">
                            <a:lumMod val="50000"/>
                          </a:schemeClr>
                        </a:solidFill>
                      </a:endParaRPr>
                    </a:p>
                  </a:txBody>
                  <a:tcPr/>
                </a:tc>
                <a:tc>
                  <a:txBody>
                    <a:bodyPr/>
                    <a:lstStyle/>
                    <a:p>
                      <a:pPr algn="ctr"/>
                      <a:r>
                        <a:rPr lang="en-US" sz="2800" smtClean="0">
                          <a:solidFill>
                            <a:srgbClr val="C00000"/>
                          </a:solidFill>
                        </a:rPr>
                        <a:t>10</a:t>
                      </a:r>
                      <a:endParaRPr lang="en-US" sz="2800">
                        <a:solidFill>
                          <a:srgbClr val="C00000"/>
                        </a:solidFill>
                      </a:endParaRPr>
                    </a:p>
                  </a:txBody>
                  <a:tcPr/>
                </a:tc>
                <a:tc>
                  <a:txBody>
                    <a:bodyPr/>
                    <a:lstStyle/>
                    <a:p>
                      <a:pPr algn="ctr"/>
                      <a:r>
                        <a:rPr lang="en-US" sz="2800" smtClean="0">
                          <a:solidFill>
                            <a:srgbClr val="C00000"/>
                          </a:solidFill>
                        </a:rPr>
                        <a:t>neon</a:t>
                      </a:r>
                      <a:endParaRPr lang="en-US" sz="2800">
                        <a:solidFill>
                          <a:srgbClr val="C00000"/>
                        </a:solidFill>
                      </a:endParaRPr>
                    </a:p>
                  </a:txBody>
                  <a:tcPr/>
                </a:tc>
                <a:tc>
                  <a:txBody>
                    <a:bodyPr/>
                    <a:lstStyle/>
                    <a:p>
                      <a:pPr algn="ctr"/>
                      <a:r>
                        <a:rPr lang="en-US" sz="2800" smtClean="0">
                          <a:solidFill>
                            <a:srgbClr val="C00000"/>
                          </a:solidFill>
                        </a:rPr>
                        <a:t>Ne</a:t>
                      </a:r>
                      <a:endParaRPr lang="en-US" sz="2800">
                        <a:solidFill>
                          <a:srgbClr val="C00000"/>
                        </a:solidFill>
                      </a:endParaRPr>
                    </a:p>
                  </a:txBody>
                  <a:tcPr/>
                </a:tc>
                <a:tc>
                  <a:txBody>
                    <a:bodyPr/>
                    <a:lstStyle/>
                    <a:p>
                      <a:pPr algn="ctr"/>
                      <a:r>
                        <a:rPr lang="en-US" sz="2800" smtClean="0">
                          <a:solidFill>
                            <a:srgbClr val="C00000"/>
                          </a:solidFill>
                        </a:rPr>
                        <a:t>20</a:t>
                      </a:r>
                      <a:endParaRPr lang="en-US" sz="2800">
                        <a:solidFill>
                          <a:srgbClr val="C00000"/>
                        </a:solidFill>
                      </a:endParaRPr>
                    </a:p>
                  </a:txBody>
                  <a:tcPr/>
                </a:tc>
                <a:tc>
                  <a:txBody>
                    <a:bodyPr/>
                    <a:lstStyle/>
                    <a:p>
                      <a:pPr algn="ctr"/>
                      <a:r>
                        <a:rPr lang="en-US" sz="2800" smtClean="0">
                          <a:solidFill>
                            <a:srgbClr val="C00000"/>
                          </a:solidFill>
                        </a:rPr>
                        <a:t>10</a:t>
                      </a:r>
                      <a:endParaRPr lang="en-US" sz="2800">
                        <a:solidFill>
                          <a:srgbClr val="C00000"/>
                        </a:solidFill>
                      </a:endParaRPr>
                    </a:p>
                  </a:txBody>
                  <a:tcPr/>
                </a:tc>
                <a:extLst>
                  <a:ext uri="{0D108BD9-81ED-4DB2-BD59-A6C34878D82A}">
                    <a16:rowId xmlns:a16="http://schemas.microsoft.com/office/drawing/2014/main" val="3844402442"/>
                  </a:ext>
                </a:extLst>
              </a:tr>
              <a:tr h="655921">
                <a:tc>
                  <a:txBody>
                    <a:bodyPr/>
                    <a:lstStyle/>
                    <a:p>
                      <a:pPr algn="ctr"/>
                      <a:r>
                        <a:rPr lang="en-US" sz="2800" b="1" smtClean="0">
                          <a:solidFill>
                            <a:schemeClr val="accent6">
                              <a:lumMod val="50000"/>
                            </a:schemeClr>
                          </a:solidFill>
                        </a:rPr>
                        <a:t>12</a:t>
                      </a:r>
                      <a:endParaRPr lang="en-US" sz="2800" b="1">
                        <a:solidFill>
                          <a:schemeClr val="accent6">
                            <a:lumMod val="50000"/>
                          </a:schemeClr>
                        </a:solidFill>
                      </a:endParaRPr>
                    </a:p>
                  </a:txBody>
                  <a:tcPr/>
                </a:tc>
                <a:tc>
                  <a:txBody>
                    <a:bodyPr/>
                    <a:lstStyle/>
                    <a:p>
                      <a:pPr algn="ctr"/>
                      <a:r>
                        <a:rPr lang="en-US" sz="2800" smtClean="0">
                          <a:solidFill>
                            <a:srgbClr val="C00000"/>
                          </a:solidFill>
                        </a:rPr>
                        <a:t>12</a:t>
                      </a:r>
                      <a:endParaRPr lang="en-US" sz="2800">
                        <a:solidFill>
                          <a:srgbClr val="C00000"/>
                        </a:solidFill>
                      </a:endParaRPr>
                    </a:p>
                  </a:txBody>
                  <a:tcPr/>
                </a:tc>
                <a:tc>
                  <a:txBody>
                    <a:bodyPr/>
                    <a:lstStyle/>
                    <a:p>
                      <a:pPr algn="ctr"/>
                      <a:r>
                        <a:rPr lang="en-US" sz="2800" smtClean="0">
                          <a:solidFill>
                            <a:srgbClr val="C00000"/>
                          </a:solidFill>
                        </a:rPr>
                        <a:t>magnesium</a:t>
                      </a:r>
                      <a:endParaRPr lang="en-US" sz="2800">
                        <a:solidFill>
                          <a:srgbClr val="C00000"/>
                        </a:solidFill>
                      </a:endParaRPr>
                    </a:p>
                  </a:txBody>
                  <a:tcPr/>
                </a:tc>
                <a:tc>
                  <a:txBody>
                    <a:bodyPr/>
                    <a:lstStyle/>
                    <a:p>
                      <a:pPr algn="ctr"/>
                      <a:r>
                        <a:rPr lang="en-US" sz="2800" smtClean="0">
                          <a:solidFill>
                            <a:srgbClr val="C00000"/>
                          </a:solidFill>
                        </a:rPr>
                        <a:t>Mg</a:t>
                      </a:r>
                      <a:endParaRPr lang="en-US" sz="2800">
                        <a:solidFill>
                          <a:srgbClr val="C00000"/>
                        </a:solidFill>
                      </a:endParaRPr>
                    </a:p>
                  </a:txBody>
                  <a:tcPr/>
                </a:tc>
                <a:tc>
                  <a:txBody>
                    <a:bodyPr/>
                    <a:lstStyle/>
                    <a:p>
                      <a:pPr algn="ctr"/>
                      <a:r>
                        <a:rPr lang="en-US" sz="2800" smtClean="0">
                          <a:solidFill>
                            <a:srgbClr val="C00000"/>
                          </a:solidFill>
                        </a:rPr>
                        <a:t>24</a:t>
                      </a:r>
                      <a:endParaRPr lang="en-US" sz="2800">
                        <a:solidFill>
                          <a:srgbClr val="C00000"/>
                        </a:solidFill>
                      </a:endParaRPr>
                    </a:p>
                  </a:txBody>
                  <a:tcPr/>
                </a:tc>
                <a:tc>
                  <a:txBody>
                    <a:bodyPr/>
                    <a:lstStyle/>
                    <a:p>
                      <a:pPr algn="ctr"/>
                      <a:r>
                        <a:rPr lang="en-US" sz="2800" smtClean="0">
                          <a:solidFill>
                            <a:srgbClr val="C00000"/>
                          </a:solidFill>
                        </a:rPr>
                        <a:t>12</a:t>
                      </a:r>
                      <a:endParaRPr lang="en-US" sz="2800">
                        <a:solidFill>
                          <a:srgbClr val="C00000"/>
                        </a:solidFill>
                      </a:endParaRPr>
                    </a:p>
                  </a:txBody>
                  <a:tcPr/>
                </a:tc>
                <a:extLst>
                  <a:ext uri="{0D108BD9-81ED-4DB2-BD59-A6C34878D82A}">
                    <a16:rowId xmlns:a16="http://schemas.microsoft.com/office/drawing/2014/main" val="2770131656"/>
                  </a:ext>
                </a:extLst>
              </a:tr>
              <a:tr h="655921">
                <a:tc>
                  <a:txBody>
                    <a:bodyPr/>
                    <a:lstStyle/>
                    <a:p>
                      <a:pPr algn="ctr"/>
                      <a:r>
                        <a:rPr lang="en-US" sz="2800" b="1" smtClean="0">
                          <a:solidFill>
                            <a:schemeClr val="accent6">
                              <a:lumMod val="50000"/>
                            </a:schemeClr>
                          </a:solidFill>
                        </a:rPr>
                        <a:t>16</a:t>
                      </a:r>
                      <a:endParaRPr lang="en-US" sz="2800" b="1">
                        <a:solidFill>
                          <a:schemeClr val="accent6">
                            <a:lumMod val="50000"/>
                          </a:schemeClr>
                        </a:solidFill>
                      </a:endParaRPr>
                    </a:p>
                  </a:txBody>
                  <a:tcPr/>
                </a:tc>
                <a:tc>
                  <a:txBody>
                    <a:bodyPr/>
                    <a:lstStyle/>
                    <a:p>
                      <a:pPr algn="ctr"/>
                      <a:r>
                        <a:rPr lang="en-US" sz="2800" smtClean="0">
                          <a:solidFill>
                            <a:srgbClr val="C00000"/>
                          </a:solidFill>
                        </a:rPr>
                        <a:t>16</a:t>
                      </a:r>
                      <a:endParaRPr lang="en-US" sz="2800">
                        <a:solidFill>
                          <a:srgbClr val="C00000"/>
                        </a:solidFill>
                      </a:endParaRPr>
                    </a:p>
                  </a:txBody>
                  <a:tcPr/>
                </a:tc>
                <a:tc>
                  <a:txBody>
                    <a:bodyPr/>
                    <a:lstStyle/>
                    <a:p>
                      <a:pPr algn="ctr"/>
                      <a:r>
                        <a:rPr lang="en-US" sz="2800" smtClean="0">
                          <a:solidFill>
                            <a:srgbClr val="C00000"/>
                          </a:solidFill>
                        </a:rPr>
                        <a:t>sulfur</a:t>
                      </a:r>
                      <a:endParaRPr lang="en-US" sz="2800">
                        <a:solidFill>
                          <a:srgbClr val="C00000"/>
                        </a:solidFill>
                      </a:endParaRPr>
                    </a:p>
                  </a:txBody>
                  <a:tcPr/>
                </a:tc>
                <a:tc>
                  <a:txBody>
                    <a:bodyPr/>
                    <a:lstStyle/>
                    <a:p>
                      <a:pPr algn="ctr"/>
                      <a:r>
                        <a:rPr lang="en-US" sz="2800" smtClean="0">
                          <a:solidFill>
                            <a:srgbClr val="C00000"/>
                          </a:solidFill>
                        </a:rPr>
                        <a:t>S</a:t>
                      </a:r>
                      <a:endParaRPr lang="en-US" sz="2800">
                        <a:solidFill>
                          <a:srgbClr val="C00000"/>
                        </a:solidFill>
                      </a:endParaRPr>
                    </a:p>
                  </a:txBody>
                  <a:tcPr/>
                </a:tc>
                <a:tc>
                  <a:txBody>
                    <a:bodyPr/>
                    <a:lstStyle/>
                    <a:p>
                      <a:pPr algn="ctr"/>
                      <a:r>
                        <a:rPr lang="en-US" sz="2800" smtClean="0">
                          <a:solidFill>
                            <a:srgbClr val="C00000"/>
                          </a:solidFill>
                        </a:rPr>
                        <a:t>32</a:t>
                      </a:r>
                      <a:endParaRPr lang="en-US" sz="2800">
                        <a:solidFill>
                          <a:srgbClr val="C00000"/>
                        </a:solidFill>
                      </a:endParaRPr>
                    </a:p>
                  </a:txBody>
                  <a:tcPr/>
                </a:tc>
                <a:tc>
                  <a:txBody>
                    <a:bodyPr/>
                    <a:lstStyle/>
                    <a:p>
                      <a:pPr algn="ctr"/>
                      <a:r>
                        <a:rPr lang="en-US" sz="2800" smtClean="0">
                          <a:solidFill>
                            <a:srgbClr val="C00000"/>
                          </a:solidFill>
                        </a:rPr>
                        <a:t>16</a:t>
                      </a:r>
                      <a:endParaRPr lang="en-US" sz="2800">
                        <a:solidFill>
                          <a:srgbClr val="C00000"/>
                        </a:solidFill>
                      </a:endParaRPr>
                    </a:p>
                  </a:txBody>
                  <a:tcPr/>
                </a:tc>
                <a:extLst>
                  <a:ext uri="{0D108BD9-81ED-4DB2-BD59-A6C34878D82A}">
                    <a16:rowId xmlns:a16="http://schemas.microsoft.com/office/drawing/2014/main" val="3958565564"/>
                  </a:ext>
                </a:extLst>
              </a:tr>
            </a:tbl>
          </a:graphicData>
        </a:graphic>
      </p:graphicFrame>
    </p:spTree>
    <p:extLst>
      <p:ext uri="{BB962C8B-B14F-4D97-AF65-F5344CB8AC3E}">
        <p14:creationId xmlns:p14="http://schemas.microsoft.com/office/powerpoint/2010/main" val="2657104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3766" y="292231"/>
            <a:ext cx="2092750" cy="584775"/>
          </a:xfrm>
          <a:prstGeom prst="rect">
            <a:avLst/>
          </a:prstGeom>
          <a:noFill/>
        </p:spPr>
        <p:txBody>
          <a:bodyPr wrap="square" rtlCol="0">
            <a:spAutoFit/>
          </a:bodyPr>
          <a:lstStyle/>
          <a:p>
            <a:r>
              <a:rPr lang="en-US" sz="3200" b="1" smtClean="0">
                <a:solidFill>
                  <a:srgbClr val="C00000"/>
                </a:solidFill>
              </a:rPr>
              <a:t>2. Chu kì</a:t>
            </a:r>
            <a:endParaRPr lang="en-US" sz="3200" b="1">
              <a:solidFill>
                <a:srgbClr val="C00000"/>
              </a:solidFill>
            </a:endParaRPr>
          </a:p>
        </p:txBody>
      </p:sp>
      <p:sp>
        <p:nvSpPr>
          <p:cNvPr id="3" name="TextBox 2"/>
          <p:cNvSpPr txBox="1"/>
          <p:nvPr/>
        </p:nvSpPr>
        <p:spPr>
          <a:xfrm>
            <a:off x="980388" y="866835"/>
            <a:ext cx="9794448" cy="1384995"/>
          </a:xfrm>
          <a:prstGeom prst="rect">
            <a:avLst/>
          </a:prstGeom>
          <a:noFill/>
        </p:spPr>
        <p:txBody>
          <a:bodyPr wrap="square" rtlCol="0">
            <a:spAutoFit/>
          </a:bodyPr>
          <a:lstStyle/>
          <a:p>
            <a:r>
              <a:rPr lang="en-US" sz="2800" b="1" smtClean="0">
                <a:solidFill>
                  <a:srgbClr val="7030A0"/>
                </a:solidFill>
              </a:rPr>
              <a:t>Chu kì là dãy các nguyên tố mà nguyên tử của chúng có cùng số lớp electron. được sắp xếp theo chiều điện tích hạt nhân tăng dần khi đi từ trái sang phải.</a:t>
            </a:r>
            <a:endParaRPr lang="en-US" sz="2800" b="1">
              <a:solidFill>
                <a:srgbClr val="7030A0"/>
              </a:solidFill>
            </a:endParaRPr>
          </a:p>
        </p:txBody>
      </p:sp>
      <p:pic>
        <p:nvPicPr>
          <p:cNvPr id="5" name="Picture 4" descr="Bảng nguyên tố hóa học lớp 7 - IUPAC"/>
          <p:cNvPicPr/>
          <p:nvPr/>
        </p:nvPicPr>
        <p:blipFill>
          <a:blip r:embed="rId2">
            <a:extLst>
              <a:ext uri="{28A0092B-C50C-407E-A947-70E740481C1C}">
                <a14:useLocalDpi xmlns:a14="http://schemas.microsoft.com/office/drawing/2010/main" val="0"/>
              </a:ext>
            </a:extLst>
          </a:blip>
          <a:srcRect/>
          <a:stretch>
            <a:fillRect/>
          </a:stretch>
        </p:blipFill>
        <p:spPr bwMode="auto">
          <a:xfrm>
            <a:off x="5147035" y="2129713"/>
            <a:ext cx="6608190" cy="4337074"/>
          </a:xfrm>
          <a:prstGeom prst="rect">
            <a:avLst/>
          </a:prstGeom>
          <a:noFill/>
          <a:ln>
            <a:noFill/>
          </a:ln>
        </p:spPr>
      </p:pic>
      <p:sp>
        <p:nvSpPr>
          <p:cNvPr id="6" name="TextBox 5"/>
          <p:cNvSpPr txBox="1"/>
          <p:nvPr/>
        </p:nvSpPr>
        <p:spPr>
          <a:xfrm>
            <a:off x="980388" y="2412203"/>
            <a:ext cx="4091233" cy="1815882"/>
          </a:xfrm>
          <a:prstGeom prst="rect">
            <a:avLst/>
          </a:prstGeom>
          <a:noFill/>
        </p:spPr>
        <p:txBody>
          <a:bodyPr wrap="square" rtlCol="0">
            <a:spAutoFit/>
          </a:bodyPr>
          <a:lstStyle/>
          <a:p>
            <a:r>
              <a:rPr lang="en-US" sz="2800" b="1" smtClean="0">
                <a:solidFill>
                  <a:srgbClr val="002060"/>
                </a:solidFill>
              </a:rPr>
              <a:t>Bảng tuần hoàn hiện nay gồm 7 chu kì, được đánh số từ 1 đến 7, mỗi chu kì là một hàng ngang.</a:t>
            </a:r>
            <a:endParaRPr lang="en-US" sz="2800" b="1">
              <a:solidFill>
                <a:srgbClr val="002060"/>
              </a:solidFill>
            </a:endParaRPr>
          </a:p>
        </p:txBody>
      </p:sp>
    </p:spTree>
    <p:extLst>
      <p:ext uri="{BB962C8B-B14F-4D97-AF65-F5344CB8AC3E}">
        <p14:creationId xmlns:p14="http://schemas.microsoft.com/office/powerpoint/2010/main" val="35606033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9901" y="254524"/>
            <a:ext cx="7009162" cy="3318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2487" y="254524"/>
            <a:ext cx="2498103" cy="1077218"/>
          </a:xfrm>
          <a:prstGeom prst="rect">
            <a:avLst/>
          </a:prstGeom>
          <a:noFill/>
        </p:spPr>
        <p:txBody>
          <a:bodyPr wrap="square" rtlCol="0">
            <a:spAutoFit/>
          </a:bodyPr>
          <a:lstStyle/>
          <a:p>
            <a:r>
              <a:rPr lang="en-US" sz="3200" b="1" smtClean="0">
                <a:solidFill>
                  <a:srgbClr val="002060"/>
                </a:solidFill>
              </a:rPr>
              <a:t>Chu kì 1,2,3 là chu kì nhỏ</a:t>
            </a:r>
            <a:endParaRPr lang="en-US" sz="3200" b="1">
              <a:solidFill>
                <a:srgbClr val="002060"/>
              </a:solidFill>
            </a:endParaRPr>
          </a:p>
        </p:txBody>
      </p:sp>
      <p:sp>
        <p:nvSpPr>
          <p:cNvPr id="5" name="TextBox 4"/>
          <p:cNvSpPr txBox="1"/>
          <p:nvPr/>
        </p:nvSpPr>
        <p:spPr>
          <a:xfrm>
            <a:off x="226243" y="1470581"/>
            <a:ext cx="4619134" cy="830997"/>
          </a:xfrm>
          <a:prstGeom prst="rect">
            <a:avLst/>
          </a:prstGeom>
          <a:noFill/>
        </p:spPr>
        <p:txBody>
          <a:bodyPr wrap="square" rtlCol="0">
            <a:spAutoFit/>
          </a:bodyPr>
          <a:lstStyle/>
          <a:p>
            <a:r>
              <a:rPr lang="en-US" sz="2400" b="1" smtClean="0">
                <a:solidFill>
                  <a:srgbClr val="00B050"/>
                </a:solidFill>
              </a:rPr>
              <a:t>Hoạt động nhóm thực hiện các yêu cầu sau trong 10 phút.</a:t>
            </a:r>
            <a:endParaRPr lang="en-US" sz="2400" b="1">
              <a:solidFill>
                <a:srgbClr val="00B050"/>
              </a:solidFill>
            </a:endParaRPr>
          </a:p>
        </p:txBody>
      </p:sp>
      <p:sp>
        <p:nvSpPr>
          <p:cNvPr id="4" name="TextBox 3"/>
          <p:cNvSpPr txBox="1"/>
          <p:nvPr/>
        </p:nvSpPr>
        <p:spPr>
          <a:xfrm>
            <a:off x="226243" y="4258024"/>
            <a:ext cx="5316718" cy="1384995"/>
          </a:xfrm>
          <a:prstGeom prst="rect">
            <a:avLst/>
          </a:prstGeom>
          <a:noFill/>
        </p:spPr>
        <p:txBody>
          <a:bodyPr wrap="square" rtlCol="0">
            <a:spAutoFit/>
          </a:bodyPr>
          <a:lstStyle/>
          <a:p>
            <a:r>
              <a:rPr lang="en-US" sz="2800" b="1" smtClean="0">
                <a:solidFill>
                  <a:schemeClr val="accent1">
                    <a:lumMod val="50000"/>
                  </a:schemeClr>
                </a:solidFill>
              </a:rPr>
              <a:t>Tìm hiểu mối quan hệ giữa số lớp elctron của nguyên tử các nguyên tố với số thứ tự của chu kì</a:t>
            </a:r>
            <a:endParaRPr lang="en-US" sz="2800" b="1">
              <a:solidFill>
                <a:schemeClr val="accent1">
                  <a:lumMod val="50000"/>
                </a:schemeClr>
              </a:solidFill>
            </a:endParaRPr>
          </a:p>
        </p:txBody>
      </p:sp>
      <p:sp>
        <p:nvSpPr>
          <p:cNvPr id="6" name="TextBox 5"/>
          <p:cNvSpPr txBox="1"/>
          <p:nvPr/>
        </p:nvSpPr>
        <p:spPr>
          <a:xfrm>
            <a:off x="183822" y="2301578"/>
            <a:ext cx="4812384" cy="1815882"/>
          </a:xfrm>
          <a:prstGeom prst="rect">
            <a:avLst/>
          </a:prstGeom>
          <a:noFill/>
        </p:spPr>
        <p:txBody>
          <a:bodyPr wrap="square" rtlCol="0">
            <a:spAutoFit/>
          </a:bodyPr>
          <a:lstStyle/>
          <a:p>
            <a:r>
              <a:rPr lang="en-US" sz="2800" b="1" smtClean="0">
                <a:solidFill>
                  <a:schemeClr val="accent6">
                    <a:lumMod val="75000"/>
                  </a:schemeClr>
                </a:solidFill>
              </a:rPr>
              <a:t>Mỗi HS trong nhóm sẽ vẽ một mô hinh sắp xếp các electron ở vỏ nguyên tử của các nguyên tử : H, He, Li, Be, C, N</a:t>
            </a:r>
            <a:endParaRPr lang="en-US" sz="2800" b="1">
              <a:solidFill>
                <a:schemeClr val="accent6">
                  <a:lumMod val="75000"/>
                </a:schemeClr>
              </a:solidFill>
            </a:endParaRPr>
          </a:p>
        </p:txBody>
      </p:sp>
      <p:pic>
        <p:nvPicPr>
          <p:cNvPr id="1026" name="Picture 2" descr="Mặt Trời chứa khoảng 73% hydrogen và 25% helium, còn lại là các nguyên tố  hóa học khác. | VietJack.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7963" y="3863026"/>
            <a:ext cx="2781300" cy="2314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604482" y="4117460"/>
            <a:ext cx="3009341" cy="1200329"/>
          </a:xfrm>
          <a:prstGeom prst="rect">
            <a:avLst/>
          </a:prstGeom>
          <a:noFill/>
        </p:spPr>
        <p:txBody>
          <a:bodyPr wrap="square" rtlCol="0">
            <a:spAutoFit/>
          </a:bodyPr>
          <a:lstStyle/>
          <a:p>
            <a:r>
              <a:rPr lang="en-US" sz="2400" b="1" smtClean="0">
                <a:solidFill>
                  <a:schemeClr val="accent4">
                    <a:lumMod val="75000"/>
                  </a:schemeClr>
                </a:solidFill>
              </a:rPr>
              <a:t>Các nhóm chấm chéo. Mỗi sơ đồ đúng 0,5 điểm</a:t>
            </a:r>
            <a:endParaRPr lang="en-US" sz="2400" b="1">
              <a:solidFill>
                <a:schemeClr val="accent4">
                  <a:lumMod val="75000"/>
                </a:schemeClr>
              </a:solidFill>
            </a:endParaRPr>
          </a:p>
        </p:txBody>
      </p:sp>
    </p:spTree>
    <p:extLst>
      <p:ext uri="{BB962C8B-B14F-4D97-AF65-F5344CB8AC3E}">
        <p14:creationId xmlns:p14="http://schemas.microsoft.com/office/powerpoint/2010/main" val="3778849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1000"/>
                                        <p:tgtEl>
                                          <p:spTgt spid="1026"/>
                                        </p:tgtEl>
                                      </p:cBhvr>
                                    </p:animEffect>
                                    <p:anim calcmode="lin" valueType="num">
                                      <p:cBhvr>
                                        <p:cTn id="29" dur="1000" fill="hold"/>
                                        <p:tgtEl>
                                          <p:spTgt spid="1026"/>
                                        </p:tgtEl>
                                        <p:attrNameLst>
                                          <p:attrName>ppt_x</p:attrName>
                                        </p:attrNameLst>
                                      </p:cBhvr>
                                      <p:tavLst>
                                        <p:tav tm="0">
                                          <p:val>
                                            <p:strVal val="#ppt_x"/>
                                          </p:val>
                                        </p:tav>
                                        <p:tav tm="100000">
                                          <p:val>
                                            <p:strVal val="#ppt_x"/>
                                          </p:val>
                                        </p:tav>
                                      </p:tavLst>
                                    </p:anim>
                                    <p:anim calcmode="lin" valueType="num">
                                      <p:cBhvr>
                                        <p:cTn id="30"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inVertical)">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4"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214563" y="32686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 name="TextBox 1"/>
          <p:cNvSpPr txBox="1"/>
          <p:nvPr/>
        </p:nvSpPr>
        <p:spPr>
          <a:xfrm>
            <a:off x="4566918" y="348791"/>
            <a:ext cx="4011473" cy="584775"/>
          </a:xfrm>
          <a:prstGeom prst="rect">
            <a:avLst/>
          </a:prstGeom>
          <a:noFill/>
        </p:spPr>
        <p:txBody>
          <a:bodyPr wrap="square" rtlCol="0">
            <a:spAutoFit/>
          </a:bodyPr>
          <a:lstStyle/>
          <a:p>
            <a:r>
              <a:rPr lang="en-US" sz="3200" b="1" smtClean="0"/>
              <a:t>Phiếu học tập số 2</a:t>
            </a:r>
            <a:endParaRPr lang="en-US" sz="3200" b="1"/>
          </a:p>
        </p:txBody>
      </p:sp>
      <p:sp>
        <p:nvSpPr>
          <p:cNvPr id="3" name="TextBox 2"/>
          <p:cNvSpPr txBox="1"/>
          <p:nvPr/>
        </p:nvSpPr>
        <p:spPr>
          <a:xfrm>
            <a:off x="1055802" y="768028"/>
            <a:ext cx="10944519" cy="1938992"/>
          </a:xfrm>
          <a:prstGeom prst="rect">
            <a:avLst/>
          </a:prstGeom>
          <a:noFill/>
        </p:spPr>
        <p:txBody>
          <a:bodyPr wrap="square" rtlCol="0">
            <a:spAutoFit/>
          </a:bodyPr>
          <a:lstStyle/>
          <a:p>
            <a:r>
              <a:rPr lang="en-US" sz="2400" b="1" smtClean="0"/>
              <a:t>Nhóm:... Tên các thành viên:...........................</a:t>
            </a:r>
          </a:p>
          <a:p>
            <a:r>
              <a:rPr lang="en-US" sz="2400" b="1" smtClean="0"/>
              <a:t>Câu 1: Cho biết số lớp electron của các nguyên tử của 6 nguyên tố: H,He,Li,Be,C,N</a:t>
            </a:r>
          </a:p>
          <a:p>
            <a:r>
              <a:rPr lang="en-US" sz="2400" b="1" smtClean="0"/>
              <a:t>Câu 2: So sánh số lớp electron của nguyên tử các nguyên tố H,He, Li, Be, C, N với số thứ tự của chu kì của các nguyên tố đó?</a:t>
            </a:r>
          </a:p>
          <a:p>
            <a:r>
              <a:rPr lang="en-US" sz="2400" b="1" smtClean="0"/>
              <a:t>Hoàn thành nội dung trong bảng sau</a:t>
            </a:r>
            <a:endParaRPr lang="en-US" sz="2400" b="1"/>
          </a:p>
        </p:txBody>
      </p:sp>
      <p:graphicFrame>
        <p:nvGraphicFramePr>
          <p:cNvPr id="4" name="Table 3"/>
          <p:cNvGraphicFramePr>
            <a:graphicFrameLocks noGrp="1"/>
          </p:cNvGraphicFramePr>
          <p:nvPr>
            <p:extLst>
              <p:ext uri="{D42A27DB-BD31-4B8C-83A1-F6EECF244321}">
                <p14:modId xmlns:p14="http://schemas.microsoft.com/office/powerpoint/2010/main" val="557907220"/>
              </p:ext>
            </p:extLst>
          </p:nvPr>
        </p:nvGraphicFramePr>
        <p:xfrm>
          <a:off x="1055802" y="2885026"/>
          <a:ext cx="10030120" cy="1929180"/>
        </p:xfrm>
        <a:graphic>
          <a:graphicData uri="http://schemas.openxmlformats.org/drawingml/2006/table">
            <a:tbl>
              <a:tblPr firstRow="1" bandRow="1">
                <a:tableStyleId>{5C22544A-7EE6-4342-B048-85BDC9FD1C3A}</a:tableStyleId>
              </a:tblPr>
              <a:tblGrid>
                <a:gridCol w="2168882">
                  <a:extLst>
                    <a:ext uri="{9D8B030D-6E8A-4147-A177-3AD203B41FA5}">
                      <a16:colId xmlns:a16="http://schemas.microsoft.com/office/drawing/2014/main" val="2065050633"/>
                    </a:ext>
                  </a:extLst>
                </a:gridCol>
                <a:gridCol w="1209818">
                  <a:extLst>
                    <a:ext uri="{9D8B030D-6E8A-4147-A177-3AD203B41FA5}">
                      <a16:colId xmlns:a16="http://schemas.microsoft.com/office/drawing/2014/main" val="1992147748"/>
                    </a:ext>
                  </a:extLst>
                </a:gridCol>
                <a:gridCol w="1221452">
                  <a:extLst>
                    <a:ext uri="{9D8B030D-6E8A-4147-A177-3AD203B41FA5}">
                      <a16:colId xmlns:a16="http://schemas.microsoft.com/office/drawing/2014/main" val="2625720171"/>
                    </a:ext>
                  </a:extLst>
                </a:gridCol>
                <a:gridCol w="1302933">
                  <a:extLst>
                    <a:ext uri="{9D8B030D-6E8A-4147-A177-3AD203B41FA5}">
                      <a16:colId xmlns:a16="http://schemas.microsoft.com/office/drawing/2014/main" val="3003976764"/>
                    </a:ext>
                  </a:extLst>
                </a:gridCol>
                <a:gridCol w="1321648">
                  <a:extLst>
                    <a:ext uri="{9D8B030D-6E8A-4147-A177-3AD203B41FA5}">
                      <a16:colId xmlns:a16="http://schemas.microsoft.com/office/drawing/2014/main" val="2972382702"/>
                    </a:ext>
                  </a:extLst>
                </a:gridCol>
                <a:gridCol w="1371522">
                  <a:extLst>
                    <a:ext uri="{9D8B030D-6E8A-4147-A177-3AD203B41FA5}">
                      <a16:colId xmlns:a16="http://schemas.microsoft.com/office/drawing/2014/main" val="120814366"/>
                    </a:ext>
                  </a:extLst>
                </a:gridCol>
                <a:gridCol w="1433865">
                  <a:extLst>
                    <a:ext uri="{9D8B030D-6E8A-4147-A177-3AD203B41FA5}">
                      <a16:colId xmlns:a16="http://schemas.microsoft.com/office/drawing/2014/main" val="2127914600"/>
                    </a:ext>
                  </a:extLst>
                </a:gridCol>
              </a:tblGrid>
              <a:tr h="553110">
                <a:tc>
                  <a:txBody>
                    <a:bodyPr/>
                    <a:lstStyle/>
                    <a:p>
                      <a:pPr algn="ctr"/>
                      <a:r>
                        <a:rPr lang="en-US" sz="2400" smtClean="0"/>
                        <a:t>Tên</a:t>
                      </a:r>
                      <a:r>
                        <a:rPr lang="en-US" sz="2400" baseline="0" smtClean="0"/>
                        <a:t> nguyên tố</a:t>
                      </a:r>
                      <a:endParaRPr lang="en-US" sz="2400"/>
                    </a:p>
                  </a:txBody>
                  <a:tcPr/>
                </a:tc>
                <a:tc>
                  <a:txBody>
                    <a:bodyPr/>
                    <a:lstStyle/>
                    <a:p>
                      <a:pPr algn="ctr"/>
                      <a:r>
                        <a:rPr lang="en-US" sz="2400" smtClean="0"/>
                        <a:t>H</a:t>
                      </a:r>
                      <a:endParaRPr lang="en-US" sz="2400"/>
                    </a:p>
                  </a:txBody>
                  <a:tcPr/>
                </a:tc>
                <a:tc>
                  <a:txBody>
                    <a:bodyPr/>
                    <a:lstStyle/>
                    <a:p>
                      <a:pPr algn="ctr"/>
                      <a:r>
                        <a:rPr lang="en-US" sz="2400" smtClean="0"/>
                        <a:t>He</a:t>
                      </a:r>
                      <a:endParaRPr lang="en-US" sz="2400"/>
                    </a:p>
                  </a:txBody>
                  <a:tcPr/>
                </a:tc>
                <a:tc>
                  <a:txBody>
                    <a:bodyPr/>
                    <a:lstStyle/>
                    <a:p>
                      <a:pPr algn="ctr"/>
                      <a:r>
                        <a:rPr lang="en-US" sz="2400" smtClean="0"/>
                        <a:t>Li</a:t>
                      </a:r>
                      <a:endParaRPr lang="en-US" sz="2400"/>
                    </a:p>
                  </a:txBody>
                  <a:tcPr/>
                </a:tc>
                <a:tc>
                  <a:txBody>
                    <a:bodyPr/>
                    <a:lstStyle/>
                    <a:p>
                      <a:pPr algn="ctr"/>
                      <a:r>
                        <a:rPr lang="en-US" sz="2400" smtClean="0"/>
                        <a:t>Be</a:t>
                      </a:r>
                      <a:endParaRPr lang="en-US" sz="2400"/>
                    </a:p>
                  </a:txBody>
                  <a:tcPr/>
                </a:tc>
                <a:tc>
                  <a:txBody>
                    <a:bodyPr/>
                    <a:lstStyle/>
                    <a:p>
                      <a:pPr algn="ctr"/>
                      <a:r>
                        <a:rPr lang="en-US" sz="2400" smtClean="0"/>
                        <a:t>C</a:t>
                      </a:r>
                      <a:endParaRPr lang="en-US" sz="2400"/>
                    </a:p>
                  </a:txBody>
                  <a:tcPr/>
                </a:tc>
                <a:tc>
                  <a:txBody>
                    <a:bodyPr/>
                    <a:lstStyle/>
                    <a:p>
                      <a:pPr algn="ctr"/>
                      <a:r>
                        <a:rPr lang="en-US" sz="2400" smtClean="0"/>
                        <a:t>N</a:t>
                      </a:r>
                      <a:endParaRPr lang="en-US" sz="2400"/>
                    </a:p>
                  </a:txBody>
                  <a:tcPr/>
                </a:tc>
                <a:extLst>
                  <a:ext uri="{0D108BD9-81ED-4DB2-BD59-A6C34878D82A}">
                    <a16:rowId xmlns:a16="http://schemas.microsoft.com/office/drawing/2014/main" val="437202203"/>
                  </a:ext>
                </a:extLst>
              </a:tr>
              <a:tr h="553110">
                <a:tc>
                  <a:txBody>
                    <a:bodyPr/>
                    <a:lstStyle/>
                    <a:p>
                      <a:pPr algn="ctr"/>
                      <a:r>
                        <a:rPr lang="en-US" sz="2400" b="1" smtClean="0"/>
                        <a:t>Số</a:t>
                      </a:r>
                      <a:r>
                        <a:rPr lang="en-US" sz="2400" b="1" baseline="0" smtClean="0"/>
                        <a:t> lớp</a:t>
                      </a:r>
                      <a:endParaRPr lang="en-US" sz="2400" b="1"/>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extLst>
                  <a:ext uri="{0D108BD9-81ED-4DB2-BD59-A6C34878D82A}">
                    <a16:rowId xmlns:a16="http://schemas.microsoft.com/office/drawing/2014/main" val="2060350774"/>
                  </a:ext>
                </a:extLst>
              </a:tr>
              <a:tr h="628315">
                <a:tc>
                  <a:txBody>
                    <a:bodyPr/>
                    <a:lstStyle/>
                    <a:p>
                      <a:pPr algn="ctr"/>
                      <a:r>
                        <a:rPr lang="en-US" sz="2400" b="1" smtClean="0"/>
                        <a:t>Số</a:t>
                      </a:r>
                      <a:r>
                        <a:rPr lang="en-US" sz="2400" b="1" baseline="0" smtClean="0"/>
                        <a:t> thứ tự của chu kì</a:t>
                      </a:r>
                      <a:endParaRPr lang="en-US" sz="2400" b="1"/>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extLst>
                  <a:ext uri="{0D108BD9-81ED-4DB2-BD59-A6C34878D82A}">
                    <a16:rowId xmlns:a16="http://schemas.microsoft.com/office/drawing/2014/main" val="1834646471"/>
                  </a:ext>
                </a:extLst>
              </a:tr>
            </a:tbl>
          </a:graphicData>
        </a:graphic>
      </p:graphicFrame>
      <p:sp>
        <p:nvSpPr>
          <p:cNvPr id="6" name="TextBox 5"/>
          <p:cNvSpPr txBox="1"/>
          <p:nvPr/>
        </p:nvSpPr>
        <p:spPr>
          <a:xfrm>
            <a:off x="1159496" y="5042118"/>
            <a:ext cx="10256363" cy="1569660"/>
          </a:xfrm>
          <a:prstGeom prst="rect">
            <a:avLst/>
          </a:prstGeom>
          <a:noFill/>
        </p:spPr>
        <p:txBody>
          <a:bodyPr wrap="square" rtlCol="0">
            <a:spAutoFit/>
          </a:bodyPr>
          <a:lstStyle/>
          <a:p>
            <a:r>
              <a:rPr lang="en-US" sz="2400" b="1" smtClean="0"/>
              <a:t>Câu 3: Rút ra kết luận về  số lớp electron của các nguyên tử với số thứ tự của chu kì trong bảng tuần hoàn?</a:t>
            </a:r>
          </a:p>
          <a:p>
            <a:r>
              <a:rPr lang="en-US" sz="2400" b="1" smtClean="0"/>
              <a:t>..............................................................................................................................................................................</a:t>
            </a:r>
            <a:endParaRPr lang="en-US" sz="2400" b="1"/>
          </a:p>
        </p:txBody>
      </p:sp>
    </p:spTree>
    <p:extLst>
      <p:ext uri="{BB962C8B-B14F-4D97-AF65-F5344CB8AC3E}">
        <p14:creationId xmlns:p14="http://schemas.microsoft.com/office/powerpoint/2010/main" val="2607705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Sắp xếp các nguyên tố hóa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173" y="269299"/>
            <a:ext cx="6089650" cy="25050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26027" y="384464"/>
            <a:ext cx="5642263" cy="954107"/>
          </a:xfrm>
          <a:prstGeom prst="rect">
            <a:avLst/>
          </a:prstGeom>
          <a:noFill/>
        </p:spPr>
        <p:txBody>
          <a:bodyPr wrap="square" rtlCol="0">
            <a:spAutoFit/>
          </a:bodyPr>
          <a:lstStyle/>
          <a:p>
            <a:r>
              <a:rPr lang="en-US" sz="2800" b="1" smtClean="0">
                <a:solidFill>
                  <a:schemeClr val="accent4">
                    <a:lumMod val="50000"/>
                  </a:schemeClr>
                </a:solidFill>
              </a:rPr>
              <a:t>Tìm hiểu các thông tin về nguyên tố carbon</a:t>
            </a:r>
            <a:endParaRPr lang="en-US" sz="2800" b="1">
              <a:solidFill>
                <a:schemeClr val="accent4">
                  <a:lumMod val="50000"/>
                </a:schemeClr>
              </a:solidFill>
            </a:endParaRPr>
          </a:p>
        </p:txBody>
      </p:sp>
      <p:sp>
        <p:nvSpPr>
          <p:cNvPr id="10" name="TextBox 9"/>
          <p:cNvSpPr txBox="1"/>
          <p:nvPr/>
        </p:nvSpPr>
        <p:spPr>
          <a:xfrm>
            <a:off x="426027" y="1253136"/>
            <a:ext cx="5953990" cy="954107"/>
          </a:xfrm>
          <a:prstGeom prst="rect">
            <a:avLst/>
          </a:prstGeom>
          <a:noFill/>
        </p:spPr>
        <p:txBody>
          <a:bodyPr wrap="square" rtlCol="0">
            <a:spAutoFit/>
          </a:bodyPr>
          <a:lstStyle/>
          <a:p>
            <a:r>
              <a:rPr lang="en-US" sz="2800" b="1" smtClean="0">
                <a:solidFill>
                  <a:schemeClr val="accent1">
                    <a:lumMod val="75000"/>
                  </a:schemeClr>
                </a:solidFill>
              </a:rPr>
              <a:t>- Số đơn vị điện tích hạt nhân ( Số hiệu nguyên tử) : 6</a:t>
            </a:r>
            <a:endParaRPr lang="en-US" sz="2800" b="1">
              <a:solidFill>
                <a:schemeClr val="accent1">
                  <a:lumMod val="75000"/>
                </a:schemeClr>
              </a:solidFill>
            </a:endParaRPr>
          </a:p>
        </p:txBody>
      </p:sp>
      <p:sp>
        <p:nvSpPr>
          <p:cNvPr id="11" name="TextBox 10"/>
          <p:cNvSpPr txBox="1"/>
          <p:nvPr/>
        </p:nvSpPr>
        <p:spPr>
          <a:xfrm>
            <a:off x="361086" y="2120211"/>
            <a:ext cx="3855026" cy="523220"/>
          </a:xfrm>
          <a:prstGeom prst="rect">
            <a:avLst/>
          </a:prstGeom>
          <a:noFill/>
        </p:spPr>
        <p:txBody>
          <a:bodyPr wrap="square" rtlCol="0">
            <a:spAutoFit/>
          </a:bodyPr>
          <a:lstStyle/>
          <a:p>
            <a:r>
              <a:rPr lang="en-US" sz="2800" b="1" smtClean="0">
                <a:solidFill>
                  <a:schemeClr val="accent2">
                    <a:lumMod val="75000"/>
                  </a:schemeClr>
                </a:solidFill>
              </a:rPr>
              <a:t>- Kí hiệu hóa học: C</a:t>
            </a:r>
            <a:endParaRPr lang="en-US" sz="2800" b="1">
              <a:solidFill>
                <a:schemeClr val="accent2">
                  <a:lumMod val="75000"/>
                </a:schemeClr>
              </a:solidFill>
            </a:endParaRPr>
          </a:p>
        </p:txBody>
      </p:sp>
      <p:sp>
        <p:nvSpPr>
          <p:cNvPr id="12" name="TextBox 11"/>
          <p:cNvSpPr txBox="1"/>
          <p:nvPr/>
        </p:nvSpPr>
        <p:spPr>
          <a:xfrm>
            <a:off x="272763" y="2547291"/>
            <a:ext cx="4031672" cy="523220"/>
          </a:xfrm>
          <a:prstGeom prst="rect">
            <a:avLst/>
          </a:prstGeom>
          <a:noFill/>
        </p:spPr>
        <p:txBody>
          <a:bodyPr wrap="square" rtlCol="0">
            <a:spAutoFit/>
          </a:bodyPr>
          <a:lstStyle/>
          <a:p>
            <a:r>
              <a:rPr lang="en-US" sz="2800" b="1" smtClean="0">
                <a:solidFill>
                  <a:schemeClr val="accent6">
                    <a:lumMod val="50000"/>
                  </a:schemeClr>
                </a:solidFill>
              </a:rPr>
              <a:t>- Tên nguyên tố: Carbon</a:t>
            </a:r>
            <a:endParaRPr lang="en-US" sz="2800" b="1">
              <a:solidFill>
                <a:schemeClr val="accent6">
                  <a:lumMod val="50000"/>
                </a:schemeClr>
              </a:solidFill>
            </a:endParaRPr>
          </a:p>
        </p:txBody>
      </p:sp>
      <p:sp>
        <p:nvSpPr>
          <p:cNvPr id="13" name="TextBox 12"/>
          <p:cNvSpPr txBox="1"/>
          <p:nvPr/>
        </p:nvSpPr>
        <p:spPr>
          <a:xfrm>
            <a:off x="272763" y="3004055"/>
            <a:ext cx="4862945" cy="523220"/>
          </a:xfrm>
          <a:prstGeom prst="rect">
            <a:avLst/>
          </a:prstGeom>
          <a:noFill/>
        </p:spPr>
        <p:txBody>
          <a:bodyPr wrap="square" rtlCol="0">
            <a:spAutoFit/>
          </a:bodyPr>
          <a:lstStyle/>
          <a:p>
            <a:r>
              <a:rPr lang="en-US" sz="2800" b="1" smtClean="0">
                <a:solidFill>
                  <a:srgbClr val="002060"/>
                </a:solidFill>
              </a:rPr>
              <a:t>- Khối lượng nguyên tử: 12</a:t>
            </a:r>
            <a:endParaRPr lang="en-US" sz="2800" b="1">
              <a:solidFill>
                <a:srgbClr val="002060"/>
              </a:solidFill>
            </a:endParaRPr>
          </a:p>
        </p:txBody>
      </p:sp>
      <p:sp>
        <p:nvSpPr>
          <p:cNvPr id="14" name="TextBox 13"/>
          <p:cNvSpPr txBox="1"/>
          <p:nvPr/>
        </p:nvSpPr>
        <p:spPr>
          <a:xfrm>
            <a:off x="441612" y="324072"/>
            <a:ext cx="11253355" cy="1077218"/>
          </a:xfrm>
          <a:prstGeom prst="rect">
            <a:avLst/>
          </a:prstGeom>
          <a:noFill/>
        </p:spPr>
        <p:txBody>
          <a:bodyPr wrap="square" rtlCol="0">
            <a:spAutoFit/>
          </a:bodyPr>
          <a:lstStyle/>
          <a:p>
            <a:r>
              <a:rPr lang="en-US" sz="3200" b="1" smtClean="0">
                <a:solidFill>
                  <a:schemeClr val="accent4">
                    <a:lumMod val="75000"/>
                  </a:schemeClr>
                </a:solidFill>
              </a:rPr>
              <a:t>Hoạt động nhóm: Sắp xếp các nguyên tố hóa học trong thời gian 7 phút.</a:t>
            </a:r>
            <a:endParaRPr lang="en-US" sz="3200" b="1">
              <a:solidFill>
                <a:schemeClr val="accent4">
                  <a:lumMod val="75000"/>
                </a:schemeClr>
              </a:solidFill>
            </a:endParaRPr>
          </a:p>
        </p:txBody>
      </p:sp>
      <p:sp>
        <p:nvSpPr>
          <p:cNvPr id="15" name="TextBox 14"/>
          <p:cNvSpPr txBox="1"/>
          <p:nvPr/>
        </p:nvSpPr>
        <p:spPr>
          <a:xfrm>
            <a:off x="339716" y="1200648"/>
            <a:ext cx="11253354" cy="954107"/>
          </a:xfrm>
          <a:prstGeom prst="rect">
            <a:avLst/>
          </a:prstGeom>
          <a:noFill/>
        </p:spPr>
        <p:txBody>
          <a:bodyPr wrap="square" rtlCol="0">
            <a:spAutoFit/>
          </a:bodyPr>
          <a:lstStyle/>
          <a:p>
            <a:r>
              <a:rPr lang="en-US" sz="2800" b="1" smtClean="0">
                <a:solidFill>
                  <a:srgbClr val="7030A0"/>
                </a:solidFill>
              </a:rPr>
              <a:t>Có 18 tấm thẻ ghi thông tin của 18 nguyên tố hóa học đầu tiên như nguyên tố Carbon</a:t>
            </a:r>
            <a:endParaRPr lang="en-US" sz="2800" b="1">
              <a:solidFill>
                <a:srgbClr val="7030A0"/>
              </a:solidFill>
            </a:endParaRPr>
          </a:p>
        </p:txBody>
      </p:sp>
      <p:sp>
        <p:nvSpPr>
          <p:cNvPr id="16" name="TextBox 15"/>
          <p:cNvSpPr txBox="1"/>
          <p:nvPr/>
        </p:nvSpPr>
        <p:spPr>
          <a:xfrm>
            <a:off x="373050" y="2445062"/>
            <a:ext cx="4784028" cy="3108543"/>
          </a:xfrm>
          <a:prstGeom prst="rect">
            <a:avLst/>
          </a:prstGeom>
          <a:noFill/>
        </p:spPr>
        <p:txBody>
          <a:bodyPr wrap="square" rtlCol="0">
            <a:spAutoFit/>
          </a:bodyPr>
          <a:lstStyle/>
          <a:p>
            <a:r>
              <a:rPr lang="en-US" sz="2800" b="1" smtClean="0">
                <a:solidFill>
                  <a:schemeClr val="accent6">
                    <a:lumMod val="75000"/>
                  </a:schemeClr>
                </a:solidFill>
              </a:rPr>
              <a:t>Yêu cầu: Gắn các thẻ vào bảng mẫu </a:t>
            </a:r>
          </a:p>
          <a:p>
            <a:r>
              <a:rPr lang="en-US" sz="2800" b="1" smtClean="0">
                <a:solidFill>
                  <a:schemeClr val="accent6">
                    <a:lumMod val="75000"/>
                  </a:schemeClr>
                </a:solidFill>
              </a:rPr>
              <a:t>theo chiều từ trái qua phải, </a:t>
            </a:r>
          </a:p>
          <a:p>
            <a:r>
              <a:rPr lang="en-US" sz="2800" b="1" smtClean="0">
                <a:solidFill>
                  <a:schemeClr val="accent6">
                    <a:lumMod val="75000"/>
                  </a:schemeClr>
                </a:solidFill>
              </a:rPr>
              <a:t>từ trên xuống dưới, mỗi thẻ </a:t>
            </a:r>
          </a:p>
          <a:p>
            <a:r>
              <a:rPr lang="en-US" sz="2800" b="1" smtClean="0">
                <a:solidFill>
                  <a:schemeClr val="accent6">
                    <a:lumMod val="75000"/>
                  </a:schemeClr>
                </a:solidFill>
              </a:rPr>
              <a:t>vào 1 ô theo chiều tăng dần số đơn vị điện tích hạt nhân nguyên tử của các nguyên tố.</a:t>
            </a:r>
            <a:endParaRPr lang="en-US" sz="2800" b="1">
              <a:solidFill>
                <a:schemeClr val="accent6">
                  <a:lumMod val="75000"/>
                </a:schemeClr>
              </a:solidFill>
            </a:endParaRPr>
          </a:p>
        </p:txBody>
      </p:sp>
      <p:pic>
        <p:nvPicPr>
          <p:cNvPr id="19" name="Picture 18" descr="Giải SGK Khoa học tự nhiên 7 Bài 4 (Kết nối tri thức): Sơ lược về bảng tuần  hoàn các nguyên tố hóa học"/>
          <p:cNvPicPr/>
          <p:nvPr/>
        </p:nvPicPr>
        <p:blipFill>
          <a:blip r:embed="rId3">
            <a:extLst>
              <a:ext uri="{28A0092B-C50C-407E-A947-70E740481C1C}">
                <a14:useLocalDpi xmlns:a14="http://schemas.microsoft.com/office/drawing/2010/main" val="0"/>
              </a:ext>
            </a:extLst>
          </a:blip>
          <a:srcRect/>
          <a:stretch>
            <a:fillRect/>
          </a:stretch>
        </p:blipFill>
        <p:spPr bwMode="auto">
          <a:xfrm>
            <a:off x="5200649" y="2120211"/>
            <a:ext cx="6392421" cy="3750653"/>
          </a:xfrm>
          <a:prstGeom prst="rect">
            <a:avLst/>
          </a:prstGeom>
          <a:noFill/>
          <a:ln>
            <a:noFill/>
          </a:ln>
        </p:spPr>
      </p:pic>
    </p:spTree>
    <p:extLst>
      <p:ext uri="{BB962C8B-B14F-4D97-AF65-F5344CB8AC3E}">
        <p14:creationId xmlns:p14="http://schemas.microsoft.com/office/powerpoint/2010/main" val="3392386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par>
                                <p:cTn id="18" presetID="22" presetClass="exit" presetSubtype="4" fill="hold" grpId="0" nodeType="withEffect">
                                  <p:stCondLst>
                                    <p:cond delay="0"/>
                                  </p:stCondLst>
                                  <p:childTnLst>
                                    <p:animEffect transition="out" filter="wipe(down)">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22" presetClass="exit" presetSubtype="4" fill="hold" grpId="0" nodeType="withEffect">
                                  <p:stCondLst>
                                    <p:cond delay="0"/>
                                  </p:stCondLst>
                                  <p:childTnLst>
                                    <p:animEffect transition="out" filter="wipe(down)">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22" presetClass="exit" presetSubtype="4" fill="hold" grpId="0" nodeType="withEffect">
                                  <p:stCondLst>
                                    <p:cond delay="0"/>
                                  </p:stCondLst>
                                  <p:childTnLst>
                                    <p:animEffect transition="out" filter="wipe(down)">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par>
                                <p:cTn id="27" presetID="22" presetClass="exit" presetSubtype="4" fill="hold" grpId="0" nodeType="withEffect">
                                  <p:stCondLst>
                                    <p:cond delay="0"/>
                                  </p:stCondLst>
                                  <p:childTnLst>
                                    <p:animEffect transition="out" filter="wipe(down)">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heel(1)">
                                      <p:cBhvr>
                                        <p:cTn id="34" dur="2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heel(1)">
                                      <p:cBhvr>
                                        <p:cTn id="39" dur="20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circle(in)">
                                      <p:cBhvr>
                                        <p:cTn id="4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3" grpId="0"/>
      <p:bldP spid="1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214563" y="32686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 name="TextBox 1"/>
          <p:cNvSpPr txBox="1"/>
          <p:nvPr/>
        </p:nvSpPr>
        <p:spPr>
          <a:xfrm>
            <a:off x="4566918" y="348791"/>
            <a:ext cx="4011473" cy="584775"/>
          </a:xfrm>
          <a:prstGeom prst="rect">
            <a:avLst/>
          </a:prstGeom>
          <a:noFill/>
        </p:spPr>
        <p:txBody>
          <a:bodyPr wrap="square" rtlCol="0">
            <a:spAutoFit/>
          </a:bodyPr>
          <a:lstStyle/>
          <a:p>
            <a:r>
              <a:rPr lang="en-US" sz="3200" b="1" smtClean="0"/>
              <a:t>Đáp án </a:t>
            </a:r>
            <a:endParaRPr lang="en-US" sz="3200" b="1"/>
          </a:p>
        </p:txBody>
      </p:sp>
      <p:graphicFrame>
        <p:nvGraphicFramePr>
          <p:cNvPr id="4" name="Table 3"/>
          <p:cNvGraphicFramePr>
            <a:graphicFrameLocks noGrp="1"/>
          </p:cNvGraphicFramePr>
          <p:nvPr>
            <p:extLst>
              <p:ext uri="{D42A27DB-BD31-4B8C-83A1-F6EECF244321}">
                <p14:modId xmlns:p14="http://schemas.microsoft.com/office/powerpoint/2010/main" val="1640454581"/>
              </p:ext>
            </p:extLst>
          </p:nvPr>
        </p:nvGraphicFramePr>
        <p:xfrm>
          <a:off x="980387" y="967448"/>
          <a:ext cx="10030120" cy="2490247"/>
        </p:xfrm>
        <a:graphic>
          <a:graphicData uri="http://schemas.openxmlformats.org/drawingml/2006/table">
            <a:tbl>
              <a:tblPr firstRow="1" bandRow="1">
                <a:tableStyleId>{5C22544A-7EE6-4342-B048-85BDC9FD1C3A}</a:tableStyleId>
              </a:tblPr>
              <a:tblGrid>
                <a:gridCol w="2168882">
                  <a:extLst>
                    <a:ext uri="{9D8B030D-6E8A-4147-A177-3AD203B41FA5}">
                      <a16:colId xmlns:a16="http://schemas.microsoft.com/office/drawing/2014/main" val="2065050633"/>
                    </a:ext>
                  </a:extLst>
                </a:gridCol>
                <a:gridCol w="1209818">
                  <a:extLst>
                    <a:ext uri="{9D8B030D-6E8A-4147-A177-3AD203B41FA5}">
                      <a16:colId xmlns:a16="http://schemas.microsoft.com/office/drawing/2014/main" val="1992147748"/>
                    </a:ext>
                  </a:extLst>
                </a:gridCol>
                <a:gridCol w="1221452">
                  <a:extLst>
                    <a:ext uri="{9D8B030D-6E8A-4147-A177-3AD203B41FA5}">
                      <a16:colId xmlns:a16="http://schemas.microsoft.com/office/drawing/2014/main" val="2625720171"/>
                    </a:ext>
                  </a:extLst>
                </a:gridCol>
                <a:gridCol w="1302933">
                  <a:extLst>
                    <a:ext uri="{9D8B030D-6E8A-4147-A177-3AD203B41FA5}">
                      <a16:colId xmlns:a16="http://schemas.microsoft.com/office/drawing/2014/main" val="3003976764"/>
                    </a:ext>
                  </a:extLst>
                </a:gridCol>
                <a:gridCol w="1321648">
                  <a:extLst>
                    <a:ext uri="{9D8B030D-6E8A-4147-A177-3AD203B41FA5}">
                      <a16:colId xmlns:a16="http://schemas.microsoft.com/office/drawing/2014/main" val="2972382702"/>
                    </a:ext>
                  </a:extLst>
                </a:gridCol>
                <a:gridCol w="1371522">
                  <a:extLst>
                    <a:ext uri="{9D8B030D-6E8A-4147-A177-3AD203B41FA5}">
                      <a16:colId xmlns:a16="http://schemas.microsoft.com/office/drawing/2014/main" val="120814366"/>
                    </a:ext>
                  </a:extLst>
                </a:gridCol>
                <a:gridCol w="1433865">
                  <a:extLst>
                    <a:ext uri="{9D8B030D-6E8A-4147-A177-3AD203B41FA5}">
                      <a16:colId xmlns:a16="http://schemas.microsoft.com/office/drawing/2014/main" val="2127914600"/>
                    </a:ext>
                  </a:extLst>
                </a:gridCol>
              </a:tblGrid>
              <a:tr h="713972">
                <a:tc>
                  <a:txBody>
                    <a:bodyPr/>
                    <a:lstStyle/>
                    <a:p>
                      <a:pPr algn="ctr"/>
                      <a:r>
                        <a:rPr lang="en-US" sz="2400" smtClean="0"/>
                        <a:t>Tên</a:t>
                      </a:r>
                      <a:r>
                        <a:rPr lang="en-US" sz="2400" baseline="0" smtClean="0"/>
                        <a:t> nguyên tố</a:t>
                      </a:r>
                      <a:endParaRPr lang="en-US" sz="2400"/>
                    </a:p>
                  </a:txBody>
                  <a:tcPr/>
                </a:tc>
                <a:tc>
                  <a:txBody>
                    <a:bodyPr/>
                    <a:lstStyle/>
                    <a:p>
                      <a:pPr algn="ctr"/>
                      <a:r>
                        <a:rPr lang="en-US" sz="2400" smtClean="0"/>
                        <a:t>H</a:t>
                      </a:r>
                      <a:endParaRPr lang="en-US" sz="2400"/>
                    </a:p>
                  </a:txBody>
                  <a:tcPr/>
                </a:tc>
                <a:tc>
                  <a:txBody>
                    <a:bodyPr/>
                    <a:lstStyle/>
                    <a:p>
                      <a:pPr algn="ctr"/>
                      <a:r>
                        <a:rPr lang="en-US" sz="2400" smtClean="0"/>
                        <a:t>He</a:t>
                      </a:r>
                      <a:endParaRPr lang="en-US" sz="2400"/>
                    </a:p>
                  </a:txBody>
                  <a:tcPr/>
                </a:tc>
                <a:tc>
                  <a:txBody>
                    <a:bodyPr/>
                    <a:lstStyle/>
                    <a:p>
                      <a:pPr algn="ctr"/>
                      <a:r>
                        <a:rPr lang="en-US" sz="2400" smtClean="0"/>
                        <a:t>Li</a:t>
                      </a:r>
                      <a:endParaRPr lang="en-US" sz="2400"/>
                    </a:p>
                  </a:txBody>
                  <a:tcPr/>
                </a:tc>
                <a:tc>
                  <a:txBody>
                    <a:bodyPr/>
                    <a:lstStyle/>
                    <a:p>
                      <a:pPr algn="ctr"/>
                      <a:r>
                        <a:rPr lang="en-US" sz="2400" smtClean="0"/>
                        <a:t>Be</a:t>
                      </a:r>
                      <a:endParaRPr lang="en-US" sz="2400"/>
                    </a:p>
                  </a:txBody>
                  <a:tcPr/>
                </a:tc>
                <a:tc>
                  <a:txBody>
                    <a:bodyPr/>
                    <a:lstStyle/>
                    <a:p>
                      <a:pPr algn="ctr"/>
                      <a:r>
                        <a:rPr lang="en-US" sz="2400" smtClean="0"/>
                        <a:t>C</a:t>
                      </a:r>
                      <a:endParaRPr lang="en-US" sz="2400"/>
                    </a:p>
                  </a:txBody>
                  <a:tcPr/>
                </a:tc>
                <a:tc>
                  <a:txBody>
                    <a:bodyPr/>
                    <a:lstStyle/>
                    <a:p>
                      <a:pPr algn="ctr"/>
                      <a:r>
                        <a:rPr lang="en-US" sz="2400" smtClean="0"/>
                        <a:t>N</a:t>
                      </a:r>
                      <a:endParaRPr lang="en-US" sz="2400"/>
                    </a:p>
                  </a:txBody>
                  <a:tcPr/>
                </a:tc>
                <a:extLst>
                  <a:ext uri="{0D108BD9-81ED-4DB2-BD59-A6C34878D82A}">
                    <a16:rowId xmlns:a16="http://schemas.microsoft.com/office/drawing/2014/main" val="437202203"/>
                  </a:ext>
                </a:extLst>
              </a:tr>
              <a:tr h="713972">
                <a:tc>
                  <a:txBody>
                    <a:bodyPr/>
                    <a:lstStyle/>
                    <a:p>
                      <a:pPr algn="ctr"/>
                      <a:r>
                        <a:rPr lang="en-US" sz="2400" b="1" smtClean="0"/>
                        <a:t>Số</a:t>
                      </a:r>
                      <a:r>
                        <a:rPr lang="en-US" sz="2400" b="1" baseline="0" smtClean="0"/>
                        <a:t> lớp</a:t>
                      </a:r>
                      <a:endParaRPr lang="en-US" sz="2400" b="1"/>
                    </a:p>
                  </a:txBody>
                  <a:tcPr/>
                </a:tc>
                <a:tc>
                  <a:txBody>
                    <a:bodyPr/>
                    <a:lstStyle/>
                    <a:p>
                      <a:pPr algn="ctr"/>
                      <a:r>
                        <a:rPr lang="en-US" sz="2400" smtClean="0"/>
                        <a:t>1</a:t>
                      </a:r>
                      <a:endParaRPr lang="en-US" sz="2400"/>
                    </a:p>
                  </a:txBody>
                  <a:tcPr/>
                </a:tc>
                <a:tc>
                  <a:txBody>
                    <a:bodyPr/>
                    <a:lstStyle/>
                    <a:p>
                      <a:pPr algn="ctr"/>
                      <a:r>
                        <a:rPr lang="en-US" sz="2400" smtClean="0"/>
                        <a:t>1</a:t>
                      </a:r>
                      <a:endParaRPr lang="en-US" sz="2400"/>
                    </a:p>
                  </a:txBody>
                  <a:tcPr/>
                </a:tc>
                <a:tc>
                  <a:txBody>
                    <a:bodyPr/>
                    <a:lstStyle/>
                    <a:p>
                      <a:pPr algn="ctr"/>
                      <a:r>
                        <a:rPr lang="en-US" sz="2400" smtClean="0"/>
                        <a:t>2</a:t>
                      </a:r>
                      <a:endParaRPr lang="en-US" sz="2400"/>
                    </a:p>
                  </a:txBody>
                  <a:tcPr/>
                </a:tc>
                <a:tc>
                  <a:txBody>
                    <a:bodyPr/>
                    <a:lstStyle/>
                    <a:p>
                      <a:pPr algn="ctr"/>
                      <a:r>
                        <a:rPr lang="en-US" sz="2400" smtClean="0"/>
                        <a:t>2</a:t>
                      </a:r>
                      <a:endParaRPr lang="en-US" sz="2400"/>
                    </a:p>
                  </a:txBody>
                  <a:tcPr/>
                </a:tc>
                <a:tc>
                  <a:txBody>
                    <a:bodyPr/>
                    <a:lstStyle/>
                    <a:p>
                      <a:pPr algn="ctr"/>
                      <a:r>
                        <a:rPr lang="en-US" sz="2400" smtClean="0"/>
                        <a:t>2</a:t>
                      </a:r>
                      <a:endParaRPr lang="en-US" sz="2400"/>
                    </a:p>
                  </a:txBody>
                  <a:tcPr/>
                </a:tc>
                <a:tc>
                  <a:txBody>
                    <a:bodyPr/>
                    <a:lstStyle/>
                    <a:p>
                      <a:pPr algn="ctr"/>
                      <a:r>
                        <a:rPr lang="en-US" sz="2400" smtClean="0"/>
                        <a:t>2</a:t>
                      </a:r>
                      <a:endParaRPr lang="en-US" sz="2400"/>
                    </a:p>
                  </a:txBody>
                  <a:tcPr/>
                </a:tc>
                <a:extLst>
                  <a:ext uri="{0D108BD9-81ED-4DB2-BD59-A6C34878D82A}">
                    <a16:rowId xmlns:a16="http://schemas.microsoft.com/office/drawing/2014/main" val="2060350774"/>
                  </a:ext>
                </a:extLst>
              </a:tr>
              <a:tr h="1062303">
                <a:tc>
                  <a:txBody>
                    <a:bodyPr/>
                    <a:lstStyle/>
                    <a:p>
                      <a:pPr algn="ctr"/>
                      <a:r>
                        <a:rPr lang="en-US" sz="2400" b="1" smtClean="0"/>
                        <a:t>Số</a:t>
                      </a:r>
                      <a:r>
                        <a:rPr lang="en-US" sz="2400" b="1" baseline="0" smtClean="0"/>
                        <a:t> thứ tự của chu kì</a:t>
                      </a:r>
                      <a:endParaRPr lang="en-US" sz="2400" b="1"/>
                    </a:p>
                  </a:txBody>
                  <a:tcPr/>
                </a:tc>
                <a:tc>
                  <a:txBody>
                    <a:bodyPr/>
                    <a:lstStyle/>
                    <a:p>
                      <a:pPr algn="ctr"/>
                      <a:r>
                        <a:rPr lang="en-US" sz="2400" smtClean="0"/>
                        <a:t>1</a:t>
                      </a:r>
                      <a:endParaRPr lang="en-US" sz="2400"/>
                    </a:p>
                  </a:txBody>
                  <a:tcPr/>
                </a:tc>
                <a:tc>
                  <a:txBody>
                    <a:bodyPr/>
                    <a:lstStyle/>
                    <a:p>
                      <a:pPr algn="ctr"/>
                      <a:r>
                        <a:rPr lang="en-US" sz="2400" smtClean="0"/>
                        <a:t>1</a:t>
                      </a:r>
                      <a:endParaRPr lang="en-US" sz="2400"/>
                    </a:p>
                  </a:txBody>
                  <a:tcPr/>
                </a:tc>
                <a:tc>
                  <a:txBody>
                    <a:bodyPr/>
                    <a:lstStyle/>
                    <a:p>
                      <a:pPr algn="ctr"/>
                      <a:r>
                        <a:rPr lang="en-US" sz="2400" smtClean="0"/>
                        <a:t>2</a:t>
                      </a:r>
                      <a:endParaRPr lang="en-US" sz="2400"/>
                    </a:p>
                  </a:txBody>
                  <a:tcPr/>
                </a:tc>
                <a:tc>
                  <a:txBody>
                    <a:bodyPr/>
                    <a:lstStyle/>
                    <a:p>
                      <a:pPr algn="ctr"/>
                      <a:r>
                        <a:rPr lang="en-US" sz="2400" smtClean="0"/>
                        <a:t>2</a:t>
                      </a:r>
                      <a:endParaRPr lang="en-US" sz="2400"/>
                    </a:p>
                  </a:txBody>
                  <a:tcPr/>
                </a:tc>
                <a:tc>
                  <a:txBody>
                    <a:bodyPr/>
                    <a:lstStyle/>
                    <a:p>
                      <a:pPr algn="ctr"/>
                      <a:r>
                        <a:rPr lang="en-US" sz="2400" smtClean="0"/>
                        <a:t>2</a:t>
                      </a:r>
                      <a:endParaRPr lang="en-US" sz="2400"/>
                    </a:p>
                  </a:txBody>
                  <a:tcPr/>
                </a:tc>
                <a:tc>
                  <a:txBody>
                    <a:bodyPr/>
                    <a:lstStyle/>
                    <a:p>
                      <a:pPr algn="ctr"/>
                      <a:r>
                        <a:rPr lang="en-US" sz="2400" smtClean="0"/>
                        <a:t>2</a:t>
                      </a:r>
                      <a:endParaRPr lang="en-US" sz="2400"/>
                    </a:p>
                  </a:txBody>
                  <a:tcPr/>
                </a:tc>
                <a:extLst>
                  <a:ext uri="{0D108BD9-81ED-4DB2-BD59-A6C34878D82A}">
                    <a16:rowId xmlns:a16="http://schemas.microsoft.com/office/drawing/2014/main" val="1834646471"/>
                  </a:ext>
                </a:extLst>
              </a:tr>
            </a:tbl>
          </a:graphicData>
        </a:graphic>
      </p:graphicFrame>
      <p:sp>
        <p:nvSpPr>
          <p:cNvPr id="6" name="TextBox 5"/>
          <p:cNvSpPr txBox="1"/>
          <p:nvPr/>
        </p:nvSpPr>
        <p:spPr>
          <a:xfrm>
            <a:off x="867265" y="3571536"/>
            <a:ext cx="10256363" cy="830997"/>
          </a:xfrm>
          <a:prstGeom prst="rect">
            <a:avLst/>
          </a:prstGeom>
          <a:noFill/>
        </p:spPr>
        <p:txBody>
          <a:bodyPr wrap="square" rtlCol="0">
            <a:spAutoFit/>
          </a:bodyPr>
          <a:lstStyle/>
          <a:p>
            <a:r>
              <a:rPr lang="en-US" sz="2400" b="1" smtClean="0">
                <a:solidFill>
                  <a:srgbClr val="FF0000"/>
                </a:solidFill>
              </a:rPr>
              <a:t>Rút ra kết luận : Số lớp electron của các nguyên tử </a:t>
            </a:r>
            <a:r>
              <a:rPr lang="en-US" sz="2400" b="1" smtClean="0">
                <a:solidFill>
                  <a:srgbClr val="7030A0"/>
                </a:solidFill>
              </a:rPr>
              <a:t>bằng</a:t>
            </a:r>
            <a:r>
              <a:rPr lang="en-US" sz="2400" b="1" smtClean="0">
                <a:solidFill>
                  <a:srgbClr val="FF0000"/>
                </a:solidFill>
              </a:rPr>
              <a:t> số thứ tự của chu kì trong bảng tuần hoàn</a:t>
            </a:r>
            <a:endParaRPr lang="en-US" sz="2400" b="1">
              <a:solidFill>
                <a:srgbClr val="FF0000"/>
              </a:solidFill>
            </a:endParaRPr>
          </a:p>
        </p:txBody>
      </p:sp>
      <p:sp>
        <p:nvSpPr>
          <p:cNvPr id="7" name="TextBox 6"/>
          <p:cNvSpPr txBox="1"/>
          <p:nvPr/>
        </p:nvSpPr>
        <p:spPr>
          <a:xfrm>
            <a:off x="980387" y="4402533"/>
            <a:ext cx="8342722" cy="1938992"/>
          </a:xfrm>
          <a:prstGeom prst="rect">
            <a:avLst/>
          </a:prstGeom>
          <a:noFill/>
        </p:spPr>
        <p:txBody>
          <a:bodyPr wrap="square" rtlCol="0">
            <a:spAutoFit/>
          </a:bodyPr>
          <a:lstStyle/>
          <a:p>
            <a:r>
              <a:rPr lang="en-US" sz="2400" b="1" smtClean="0">
                <a:solidFill>
                  <a:schemeClr val="accent6">
                    <a:lumMod val="50000"/>
                  </a:schemeClr>
                </a:solidFill>
              </a:rPr>
              <a:t>Biểu điểm: </a:t>
            </a:r>
          </a:p>
          <a:p>
            <a:r>
              <a:rPr lang="en-US" sz="2400" b="1" smtClean="0">
                <a:solidFill>
                  <a:schemeClr val="accent6">
                    <a:lumMod val="50000"/>
                  </a:schemeClr>
                </a:solidFill>
              </a:rPr>
              <a:t>Vẽ đúng sơ đồ mô hình sắp xếp : 3 điểm (0,5 đ/ 1 mô hình).</a:t>
            </a:r>
          </a:p>
          <a:p>
            <a:r>
              <a:rPr lang="en-US" sz="2400" b="1" smtClean="0">
                <a:solidFill>
                  <a:schemeClr val="accent6">
                    <a:lumMod val="50000"/>
                  </a:schemeClr>
                </a:solidFill>
              </a:rPr>
              <a:t>Đúng câu 1: 3 điểm</a:t>
            </a:r>
          </a:p>
          <a:p>
            <a:r>
              <a:rPr lang="en-US" sz="2400" b="1" smtClean="0">
                <a:solidFill>
                  <a:schemeClr val="accent6">
                    <a:lumMod val="50000"/>
                  </a:schemeClr>
                </a:solidFill>
              </a:rPr>
              <a:t>Đúng câu 2: 3 điểm</a:t>
            </a:r>
          </a:p>
          <a:p>
            <a:r>
              <a:rPr lang="en-US" sz="2400" b="1" smtClean="0">
                <a:solidFill>
                  <a:schemeClr val="accent6">
                    <a:lumMod val="50000"/>
                  </a:schemeClr>
                </a:solidFill>
              </a:rPr>
              <a:t>Đung kết luận: 1 điểm</a:t>
            </a:r>
            <a:endParaRPr lang="en-US" sz="2400" b="1">
              <a:solidFill>
                <a:schemeClr val="accent6">
                  <a:lumMod val="50000"/>
                </a:schemeClr>
              </a:solidFill>
            </a:endParaRPr>
          </a:p>
        </p:txBody>
      </p:sp>
    </p:spTree>
    <p:extLst>
      <p:ext uri="{BB962C8B-B14F-4D97-AF65-F5344CB8AC3E}">
        <p14:creationId xmlns:p14="http://schemas.microsoft.com/office/powerpoint/2010/main" val="3813953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0960" y="301658"/>
            <a:ext cx="9728463" cy="523220"/>
          </a:xfrm>
          <a:prstGeom prst="rect">
            <a:avLst/>
          </a:prstGeom>
          <a:noFill/>
        </p:spPr>
        <p:txBody>
          <a:bodyPr wrap="square" rtlCol="0">
            <a:spAutoFit/>
          </a:bodyPr>
          <a:lstStyle/>
          <a:p>
            <a:r>
              <a:rPr lang="en-US" sz="2800" b="1" smtClean="0"/>
              <a:t>Hoạt động cặp đôi: (10 phút) Quan sát h4.3 trả lời câu hỏi sau</a:t>
            </a:r>
            <a:endParaRPr lang="en-US" sz="2800" b="1"/>
          </a:p>
        </p:txBody>
      </p:sp>
      <p:sp>
        <p:nvSpPr>
          <p:cNvPr id="5" name="TextBox 4"/>
          <p:cNvSpPr txBox="1"/>
          <p:nvPr/>
        </p:nvSpPr>
        <p:spPr>
          <a:xfrm>
            <a:off x="768283" y="824878"/>
            <a:ext cx="10133815" cy="830997"/>
          </a:xfrm>
          <a:prstGeom prst="rect">
            <a:avLst/>
          </a:prstGeom>
          <a:noFill/>
        </p:spPr>
        <p:txBody>
          <a:bodyPr wrap="square" rtlCol="0">
            <a:spAutoFit/>
          </a:bodyPr>
          <a:lstStyle/>
          <a:p>
            <a:r>
              <a:rPr lang="en-US" sz="2400" b="1" smtClean="0">
                <a:solidFill>
                  <a:schemeClr val="tx2">
                    <a:lumMod val="50000"/>
                  </a:schemeClr>
                </a:solidFill>
              </a:rPr>
              <a:t>Câu 1: quan sát hình 4.3 cho biết tên, kí hiệu hóa học và điện tích hạt nhân của nguyên tử của các nguyên tố xung quanh nguyên tố carbon.</a:t>
            </a:r>
            <a:endParaRPr lang="en-US" sz="2400" b="1">
              <a:solidFill>
                <a:schemeClr val="tx2">
                  <a:lumMod val="50000"/>
                </a:schemeClr>
              </a:solidFill>
            </a:endParaRPr>
          </a:p>
        </p:txBody>
      </p:sp>
      <p:sp>
        <p:nvSpPr>
          <p:cNvPr id="6" name="TextBox 5"/>
          <p:cNvSpPr txBox="1"/>
          <p:nvPr/>
        </p:nvSpPr>
        <p:spPr>
          <a:xfrm>
            <a:off x="631596" y="1620990"/>
            <a:ext cx="9945279" cy="830997"/>
          </a:xfrm>
          <a:prstGeom prst="rect">
            <a:avLst/>
          </a:prstGeom>
          <a:noFill/>
        </p:spPr>
        <p:txBody>
          <a:bodyPr wrap="square" rtlCol="0">
            <a:spAutoFit/>
          </a:bodyPr>
          <a:lstStyle/>
          <a:p>
            <a:r>
              <a:rPr lang="en-US" sz="2400" b="1" smtClean="0">
                <a:solidFill>
                  <a:schemeClr val="bg2">
                    <a:lumMod val="10000"/>
                  </a:schemeClr>
                </a:solidFill>
              </a:rPr>
              <a:t>Câu 2: Hãy cho biết số lớp electron của nguyên tử của các nguyên tố thuộc chu kì 3. Giải thích.</a:t>
            </a:r>
            <a:endParaRPr lang="en-US" sz="2400" b="1">
              <a:solidFill>
                <a:schemeClr val="bg2">
                  <a:lumMod val="10000"/>
                </a:scheme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778160580"/>
              </p:ext>
            </p:extLst>
          </p:nvPr>
        </p:nvGraphicFramePr>
        <p:xfrm>
          <a:off x="1175207" y="2451987"/>
          <a:ext cx="8201319" cy="2468880"/>
        </p:xfrm>
        <a:graphic>
          <a:graphicData uri="http://schemas.openxmlformats.org/drawingml/2006/table">
            <a:tbl>
              <a:tblPr firstRow="1" bandRow="1">
                <a:tableStyleId>{5C22544A-7EE6-4342-B048-85BDC9FD1C3A}</a:tableStyleId>
              </a:tblPr>
              <a:tblGrid>
                <a:gridCol w="3552061">
                  <a:extLst>
                    <a:ext uri="{9D8B030D-6E8A-4147-A177-3AD203B41FA5}">
                      <a16:colId xmlns:a16="http://schemas.microsoft.com/office/drawing/2014/main" val="3343472360"/>
                    </a:ext>
                  </a:extLst>
                </a:gridCol>
                <a:gridCol w="1530657">
                  <a:extLst>
                    <a:ext uri="{9D8B030D-6E8A-4147-A177-3AD203B41FA5}">
                      <a16:colId xmlns:a16="http://schemas.microsoft.com/office/drawing/2014/main" val="499492008"/>
                    </a:ext>
                  </a:extLst>
                </a:gridCol>
                <a:gridCol w="1506377">
                  <a:extLst>
                    <a:ext uri="{9D8B030D-6E8A-4147-A177-3AD203B41FA5}">
                      <a16:colId xmlns:a16="http://schemas.microsoft.com/office/drawing/2014/main" val="2907016156"/>
                    </a:ext>
                  </a:extLst>
                </a:gridCol>
                <a:gridCol w="1612224">
                  <a:extLst>
                    <a:ext uri="{9D8B030D-6E8A-4147-A177-3AD203B41FA5}">
                      <a16:colId xmlns:a16="http://schemas.microsoft.com/office/drawing/2014/main" val="219984407"/>
                    </a:ext>
                  </a:extLst>
                </a:gridCol>
              </a:tblGrid>
              <a:tr h="568750">
                <a:tc>
                  <a:txBody>
                    <a:bodyPr/>
                    <a:lstStyle/>
                    <a:p>
                      <a:pPr algn="ctr"/>
                      <a:r>
                        <a:rPr lang="en-US" sz="2400" b="1" smtClean="0">
                          <a:solidFill>
                            <a:schemeClr val="accent6">
                              <a:lumMod val="50000"/>
                            </a:schemeClr>
                          </a:solidFill>
                        </a:rPr>
                        <a:t>Tên</a:t>
                      </a:r>
                      <a:r>
                        <a:rPr lang="en-US" sz="2400" b="1" baseline="0" smtClean="0">
                          <a:solidFill>
                            <a:schemeClr val="accent6">
                              <a:lumMod val="50000"/>
                            </a:schemeClr>
                          </a:solidFill>
                        </a:rPr>
                        <a:t> nguyên tử</a:t>
                      </a:r>
                      <a:endParaRPr lang="en-US" sz="2400" b="1">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smtClean="0">
                          <a:solidFill>
                            <a:schemeClr val="accent6">
                              <a:lumMod val="50000"/>
                            </a:schemeClr>
                          </a:solidFill>
                          <a:latin typeface="arial" panose="020B0604020202020204" pitchFamily="34" charset="0"/>
                        </a:rPr>
                        <a:t>Boron</a:t>
                      </a:r>
                    </a:p>
                    <a:p>
                      <a:pPr algn="ctr"/>
                      <a:endParaRPr lang="en-US" sz="2400" b="1">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smtClean="0">
                          <a:solidFill>
                            <a:schemeClr val="accent6">
                              <a:lumMod val="50000"/>
                            </a:schemeClr>
                          </a:solidFill>
                          <a:latin typeface="arial" panose="020B0604020202020204" pitchFamily="34" charset="0"/>
                        </a:rPr>
                        <a:t>Nitrogen</a:t>
                      </a:r>
                    </a:p>
                    <a:p>
                      <a:pPr algn="ctr"/>
                      <a:endParaRPr lang="en-US" sz="2400" b="1">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smtClean="0">
                          <a:solidFill>
                            <a:schemeClr val="accent6">
                              <a:lumMod val="50000"/>
                            </a:schemeClr>
                          </a:solidFill>
                          <a:latin typeface="arial" panose="020B0604020202020204" pitchFamily="34" charset="0"/>
                        </a:rPr>
                        <a:t>silicon</a:t>
                      </a:r>
                      <a:endParaRPr lang="en-US" sz="2400" b="1">
                        <a:solidFill>
                          <a:schemeClr val="accent6">
                            <a:lumMod val="50000"/>
                          </a:schemeClr>
                        </a:solidFill>
                      </a:endParaRPr>
                    </a:p>
                  </a:txBody>
                  <a:tcPr/>
                </a:tc>
                <a:extLst>
                  <a:ext uri="{0D108BD9-81ED-4DB2-BD59-A6C34878D82A}">
                    <a16:rowId xmlns:a16="http://schemas.microsoft.com/office/drawing/2014/main" val="3069838798"/>
                  </a:ext>
                </a:extLst>
              </a:tr>
              <a:tr h="568750">
                <a:tc>
                  <a:txBody>
                    <a:bodyPr/>
                    <a:lstStyle/>
                    <a:p>
                      <a:pPr algn="ctr"/>
                      <a:r>
                        <a:rPr lang="en-US" sz="2400" b="1" smtClean="0">
                          <a:solidFill>
                            <a:schemeClr val="accent6">
                              <a:lumMod val="50000"/>
                            </a:schemeClr>
                          </a:solidFill>
                        </a:rPr>
                        <a:t>Kí</a:t>
                      </a:r>
                      <a:r>
                        <a:rPr lang="en-US" sz="2400" b="1" baseline="0" smtClean="0">
                          <a:solidFill>
                            <a:schemeClr val="accent6">
                              <a:lumMod val="50000"/>
                            </a:schemeClr>
                          </a:solidFill>
                        </a:rPr>
                        <a:t> hiệu hóa học</a:t>
                      </a:r>
                      <a:endParaRPr lang="en-US" sz="2400" b="1">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smtClean="0">
                          <a:solidFill>
                            <a:schemeClr val="accent6">
                              <a:lumMod val="50000"/>
                            </a:schemeClr>
                          </a:solidFill>
                          <a:latin typeface="arial" panose="020B0604020202020204" pitchFamily="34" charset="0"/>
                        </a:rPr>
                        <a:t>B</a:t>
                      </a:r>
                    </a:p>
                    <a:p>
                      <a:pPr algn="ctr"/>
                      <a:endParaRPr lang="en-US" sz="2400" b="1">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smtClean="0">
                          <a:solidFill>
                            <a:schemeClr val="accent6">
                              <a:lumMod val="50000"/>
                            </a:schemeClr>
                          </a:solidFill>
                          <a:latin typeface="arial" panose="020B0604020202020204" pitchFamily="34" charset="0"/>
                        </a:rPr>
                        <a:t>N</a:t>
                      </a:r>
                    </a:p>
                    <a:p>
                      <a:pPr algn="ctr"/>
                      <a:endParaRPr lang="en-US" sz="2400" b="1">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smtClean="0">
                          <a:solidFill>
                            <a:schemeClr val="accent6">
                              <a:lumMod val="50000"/>
                            </a:schemeClr>
                          </a:solidFill>
                          <a:latin typeface="arial" panose="020B0604020202020204" pitchFamily="34" charset="0"/>
                        </a:rPr>
                        <a:t>Si</a:t>
                      </a:r>
                      <a:endParaRPr lang="en-US" sz="2400" b="1">
                        <a:solidFill>
                          <a:schemeClr val="accent6">
                            <a:lumMod val="50000"/>
                          </a:schemeClr>
                        </a:solidFill>
                      </a:endParaRPr>
                    </a:p>
                  </a:txBody>
                  <a:tcPr/>
                </a:tc>
                <a:extLst>
                  <a:ext uri="{0D108BD9-81ED-4DB2-BD59-A6C34878D82A}">
                    <a16:rowId xmlns:a16="http://schemas.microsoft.com/office/drawing/2014/main" val="1268985153"/>
                  </a:ext>
                </a:extLst>
              </a:tr>
              <a:tr h="568750">
                <a:tc>
                  <a:txBody>
                    <a:bodyPr/>
                    <a:lstStyle/>
                    <a:p>
                      <a:pPr algn="ctr"/>
                      <a:r>
                        <a:rPr lang="en-US" sz="2400" b="1" smtClean="0">
                          <a:solidFill>
                            <a:schemeClr val="accent6">
                              <a:lumMod val="50000"/>
                            </a:schemeClr>
                          </a:solidFill>
                        </a:rPr>
                        <a:t>Điện</a:t>
                      </a:r>
                      <a:r>
                        <a:rPr lang="en-US" sz="2400" b="1" baseline="0" smtClean="0">
                          <a:solidFill>
                            <a:schemeClr val="accent6">
                              <a:lumMod val="50000"/>
                            </a:schemeClr>
                          </a:solidFill>
                        </a:rPr>
                        <a:t> tích hạt nhân</a:t>
                      </a:r>
                      <a:endParaRPr lang="en-US" sz="2400" b="1">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smtClean="0">
                          <a:solidFill>
                            <a:schemeClr val="accent6">
                              <a:lumMod val="50000"/>
                            </a:schemeClr>
                          </a:solidFill>
                          <a:latin typeface="arial" panose="020B0604020202020204" pitchFamily="34" charset="0"/>
                        </a:rPr>
                        <a:t>5</a:t>
                      </a:r>
                    </a:p>
                    <a:p>
                      <a:pPr algn="ctr"/>
                      <a:endParaRPr lang="en-US" sz="2400" b="1">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smtClean="0">
                          <a:solidFill>
                            <a:schemeClr val="accent6">
                              <a:lumMod val="50000"/>
                            </a:schemeClr>
                          </a:solidFill>
                          <a:latin typeface="arial" panose="020B0604020202020204" pitchFamily="34" charset="0"/>
                        </a:rPr>
                        <a:t>7</a:t>
                      </a:r>
                    </a:p>
                    <a:p>
                      <a:pPr algn="ctr"/>
                      <a:endParaRPr lang="en-US" sz="2400" b="1">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smtClean="0">
                          <a:solidFill>
                            <a:schemeClr val="accent6">
                              <a:lumMod val="50000"/>
                            </a:schemeClr>
                          </a:solidFill>
                          <a:latin typeface="arial" panose="020B0604020202020204" pitchFamily="34" charset="0"/>
                        </a:rPr>
                        <a:t>14</a:t>
                      </a:r>
                    </a:p>
                    <a:p>
                      <a:pPr algn="ctr"/>
                      <a:endParaRPr lang="en-US" sz="2400" b="1">
                        <a:solidFill>
                          <a:schemeClr val="accent6">
                            <a:lumMod val="50000"/>
                          </a:schemeClr>
                        </a:solidFill>
                      </a:endParaRPr>
                    </a:p>
                  </a:txBody>
                  <a:tcPr/>
                </a:tc>
                <a:extLst>
                  <a:ext uri="{0D108BD9-81ED-4DB2-BD59-A6C34878D82A}">
                    <a16:rowId xmlns:a16="http://schemas.microsoft.com/office/drawing/2014/main" val="2238790405"/>
                  </a:ext>
                </a:extLst>
              </a:tr>
            </a:tbl>
          </a:graphicData>
        </a:graphic>
      </p:graphicFrame>
      <p:sp>
        <p:nvSpPr>
          <p:cNvPr id="9" name="Rectangle 8"/>
          <p:cNvSpPr/>
          <p:nvPr/>
        </p:nvSpPr>
        <p:spPr>
          <a:xfrm>
            <a:off x="823274" y="5025281"/>
            <a:ext cx="10517171" cy="1200329"/>
          </a:xfrm>
          <a:prstGeom prst="rect">
            <a:avLst/>
          </a:prstGeom>
        </p:spPr>
        <p:txBody>
          <a:bodyPr wrap="square">
            <a:spAutoFit/>
          </a:bodyPr>
          <a:lstStyle/>
          <a:p>
            <a:r>
              <a:rPr lang="en-US" sz="2400" b="1" smtClean="0">
                <a:solidFill>
                  <a:schemeClr val="accent4">
                    <a:lumMod val="75000"/>
                  </a:schemeClr>
                </a:solidFill>
                <a:latin typeface="arial" panose="020B0604020202020204" pitchFamily="34" charset="0"/>
              </a:rPr>
              <a:t>Câu 2: Chu </a:t>
            </a:r>
            <a:r>
              <a:rPr lang="en-US" sz="2400" b="1">
                <a:solidFill>
                  <a:schemeClr val="accent4">
                    <a:lumMod val="75000"/>
                  </a:schemeClr>
                </a:solidFill>
                <a:latin typeface="arial" panose="020B0604020202020204" pitchFamily="34" charset="0"/>
              </a:rPr>
              <a:t>kì là dãy các nguyên tố mà nguyên tử của chúng có cùng số lớp electron</a:t>
            </a:r>
          </a:p>
          <a:p>
            <a:r>
              <a:rPr lang="en-US" sz="2400" b="1">
                <a:solidFill>
                  <a:schemeClr val="accent4">
                    <a:lumMod val="75000"/>
                  </a:schemeClr>
                </a:solidFill>
                <a:latin typeface="arial" panose="020B0604020202020204" pitchFamily="34" charset="0"/>
              </a:rPr>
              <a:t>=&gt; Nguyên tử các nguyên tố thuộc chu kì 3 đều có 3 lớp electron</a:t>
            </a:r>
          </a:p>
        </p:txBody>
      </p:sp>
    </p:spTree>
    <p:extLst>
      <p:ext uri="{BB962C8B-B14F-4D97-AF65-F5344CB8AC3E}">
        <p14:creationId xmlns:p14="http://schemas.microsoft.com/office/powerpoint/2010/main" val="2235206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9495" y="228584"/>
            <a:ext cx="2375554" cy="523220"/>
          </a:xfrm>
          <a:prstGeom prst="rect">
            <a:avLst/>
          </a:prstGeom>
          <a:noFill/>
        </p:spPr>
        <p:txBody>
          <a:bodyPr wrap="square" rtlCol="0">
            <a:spAutoFit/>
          </a:bodyPr>
          <a:lstStyle/>
          <a:p>
            <a:r>
              <a:rPr lang="en-US" sz="2800" b="1" smtClean="0">
                <a:solidFill>
                  <a:srgbClr val="FF0000"/>
                </a:solidFill>
              </a:rPr>
              <a:t>3. Nhóm</a:t>
            </a:r>
            <a:endParaRPr lang="en-US" sz="2800" b="1">
              <a:solidFill>
                <a:srgbClr val="FF0000"/>
              </a:solidFill>
            </a:endParaRPr>
          </a:p>
        </p:txBody>
      </p:sp>
      <p:pic>
        <p:nvPicPr>
          <p:cNvPr id="5" name="Picture 4" descr="Bảng nguyên tố hóa học lớp 7 - IUPAC"/>
          <p:cNvPicPr/>
          <p:nvPr/>
        </p:nvPicPr>
        <p:blipFill>
          <a:blip r:embed="rId2">
            <a:extLst>
              <a:ext uri="{28A0092B-C50C-407E-A947-70E740481C1C}">
                <a14:useLocalDpi xmlns:a14="http://schemas.microsoft.com/office/drawing/2010/main" val="0"/>
              </a:ext>
            </a:extLst>
          </a:blip>
          <a:srcRect/>
          <a:stretch>
            <a:fillRect/>
          </a:stretch>
        </p:blipFill>
        <p:spPr bwMode="auto">
          <a:xfrm>
            <a:off x="3695307" y="-94268"/>
            <a:ext cx="8116479" cy="6221690"/>
          </a:xfrm>
          <a:prstGeom prst="rect">
            <a:avLst/>
          </a:prstGeom>
          <a:noFill/>
          <a:ln>
            <a:noFill/>
          </a:ln>
        </p:spPr>
      </p:pic>
      <p:sp>
        <p:nvSpPr>
          <p:cNvPr id="6" name="TextBox 5"/>
          <p:cNvSpPr txBox="1"/>
          <p:nvPr/>
        </p:nvSpPr>
        <p:spPr>
          <a:xfrm>
            <a:off x="259237" y="751804"/>
            <a:ext cx="3214540" cy="1569660"/>
          </a:xfrm>
          <a:prstGeom prst="rect">
            <a:avLst/>
          </a:prstGeom>
          <a:noFill/>
        </p:spPr>
        <p:txBody>
          <a:bodyPr wrap="square" rtlCol="0">
            <a:spAutoFit/>
          </a:bodyPr>
          <a:lstStyle/>
          <a:p>
            <a:r>
              <a:rPr lang="en-US" sz="2400" b="1" smtClean="0">
                <a:solidFill>
                  <a:schemeClr val="tx2">
                    <a:lumMod val="50000"/>
                  </a:schemeClr>
                </a:solidFill>
              </a:rPr>
              <a:t>HS hoạt động cá nhân trong 5 phút tìm hiểu các cột của bảng tuần hoàn</a:t>
            </a:r>
            <a:endParaRPr lang="en-US" sz="2400" b="1">
              <a:solidFill>
                <a:schemeClr val="tx2">
                  <a:lumMod val="50000"/>
                </a:schemeClr>
              </a:solidFill>
            </a:endParaRPr>
          </a:p>
        </p:txBody>
      </p:sp>
      <p:sp>
        <p:nvSpPr>
          <p:cNvPr id="7" name="TextBox 6"/>
          <p:cNvSpPr txBox="1"/>
          <p:nvPr/>
        </p:nvSpPr>
        <p:spPr>
          <a:xfrm>
            <a:off x="148472" y="2321464"/>
            <a:ext cx="3657600" cy="4154984"/>
          </a:xfrm>
          <a:prstGeom prst="rect">
            <a:avLst/>
          </a:prstGeom>
          <a:noFill/>
        </p:spPr>
        <p:txBody>
          <a:bodyPr wrap="square" rtlCol="0">
            <a:spAutoFit/>
          </a:bodyPr>
          <a:lstStyle/>
          <a:p>
            <a:r>
              <a:rPr lang="en-US" sz="2400" b="1" smtClean="0"/>
              <a:t>- Hãy cho biết có bao nhiêu nguyên tố trong nhóm A.</a:t>
            </a:r>
          </a:p>
          <a:p>
            <a:r>
              <a:rPr lang="en-US" sz="2400" b="1" smtClean="0"/>
              <a:t>- Quan sát trong nhóm IA số e ở lớp ngoài cùng bằng bao nhiêu?</a:t>
            </a:r>
          </a:p>
          <a:p>
            <a:r>
              <a:rPr lang="en-US" sz="2400" b="1" smtClean="0"/>
              <a:t>- Quan sát nhóm IIA số e ở lớp ngoài cùng bằng bao nhiêu?</a:t>
            </a:r>
          </a:p>
          <a:p>
            <a:r>
              <a:rPr lang="en-US" sz="2400" b="1" smtClean="0"/>
              <a:t>- Quan sát nhóm VIIIA số e ở lớp ngoài cùng bằng bao nhiêu?</a:t>
            </a:r>
            <a:endParaRPr lang="en-US" sz="2400" b="1"/>
          </a:p>
        </p:txBody>
      </p:sp>
    </p:spTree>
    <p:extLst>
      <p:ext uri="{BB962C8B-B14F-4D97-AF65-F5344CB8AC3E}">
        <p14:creationId xmlns:p14="http://schemas.microsoft.com/office/powerpoint/2010/main" val="2552858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7456" y="600912"/>
            <a:ext cx="6438506" cy="523220"/>
          </a:xfrm>
          <a:prstGeom prst="rect">
            <a:avLst/>
          </a:prstGeom>
          <a:noFill/>
        </p:spPr>
        <p:txBody>
          <a:bodyPr wrap="square" rtlCol="0">
            <a:spAutoFit/>
          </a:bodyPr>
          <a:lstStyle/>
          <a:p>
            <a:r>
              <a:rPr lang="en-US" sz="2800" b="1" smtClean="0">
                <a:solidFill>
                  <a:srgbClr val="C00000"/>
                </a:solidFill>
              </a:rPr>
              <a:t>- Có 50 nguyên tố trong nhóm A </a:t>
            </a:r>
            <a:endParaRPr lang="en-US" sz="2800" b="1">
              <a:solidFill>
                <a:srgbClr val="C00000"/>
              </a:solidFill>
            </a:endParaRPr>
          </a:p>
        </p:txBody>
      </p:sp>
      <p:sp>
        <p:nvSpPr>
          <p:cNvPr id="6" name="TextBox 5"/>
          <p:cNvSpPr txBox="1"/>
          <p:nvPr/>
        </p:nvSpPr>
        <p:spPr>
          <a:xfrm>
            <a:off x="546756" y="1305581"/>
            <a:ext cx="8003356" cy="523220"/>
          </a:xfrm>
          <a:prstGeom prst="rect">
            <a:avLst/>
          </a:prstGeom>
          <a:noFill/>
        </p:spPr>
        <p:txBody>
          <a:bodyPr wrap="square" rtlCol="0">
            <a:spAutoFit/>
          </a:bodyPr>
          <a:lstStyle/>
          <a:p>
            <a:r>
              <a:rPr lang="en-US" sz="2800" b="1" smtClean="0">
                <a:solidFill>
                  <a:schemeClr val="accent2">
                    <a:lumMod val="75000"/>
                  </a:schemeClr>
                </a:solidFill>
              </a:rPr>
              <a:t>- Trong nhóm IA: Số e ở lớp ngoài cùng là 1</a:t>
            </a:r>
            <a:endParaRPr lang="en-US" sz="2800" b="1">
              <a:solidFill>
                <a:schemeClr val="accent2">
                  <a:lumMod val="75000"/>
                </a:schemeClr>
              </a:solidFill>
            </a:endParaRPr>
          </a:p>
        </p:txBody>
      </p:sp>
      <p:sp>
        <p:nvSpPr>
          <p:cNvPr id="7" name="TextBox 6"/>
          <p:cNvSpPr txBox="1"/>
          <p:nvPr/>
        </p:nvSpPr>
        <p:spPr>
          <a:xfrm>
            <a:off x="617456" y="2010250"/>
            <a:ext cx="6740165" cy="523220"/>
          </a:xfrm>
          <a:prstGeom prst="rect">
            <a:avLst/>
          </a:prstGeom>
          <a:noFill/>
        </p:spPr>
        <p:txBody>
          <a:bodyPr wrap="square" rtlCol="0">
            <a:spAutoFit/>
          </a:bodyPr>
          <a:lstStyle/>
          <a:p>
            <a:r>
              <a:rPr lang="en-US" sz="2800" b="1" smtClean="0">
                <a:solidFill>
                  <a:schemeClr val="accent4">
                    <a:lumMod val="50000"/>
                  </a:schemeClr>
                </a:solidFill>
              </a:rPr>
              <a:t>- Trong nhóm IIA số e ở lớp ngoài cùng là 2</a:t>
            </a:r>
            <a:endParaRPr lang="en-US" sz="2800" b="1">
              <a:solidFill>
                <a:schemeClr val="accent4">
                  <a:lumMod val="50000"/>
                </a:schemeClr>
              </a:solidFill>
            </a:endParaRPr>
          </a:p>
        </p:txBody>
      </p:sp>
      <p:sp>
        <p:nvSpPr>
          <p:cNvPr id="8" name="TextBox 7"/>
          <p:cNvSpPr txBox="1"/>
          <p:nvPr/>
        </p:nvSpPr>
        <p:spPr>
          <a:xfrm>
            <a:off x="546756" y="2714919"/>
            <a:ext cx="10737129" cy="523220"/>
          </a:xfrm>
          <a:prstGeom prst="rect">
            <a:avLst/>
          </a:prstGeom>
          <a:noFill/>
        </p:spPr>
        <p:txBody>
          <a:bodyPr wrap="square" rtlCol="0">
            <a:spAutoFit/>
          </a:bodyPr>
          <a:lstStyle/>
          <a:p>
            <a:r>
              <a:rPr lang="en-US" sz="2800" b="1" smtClean="0">
                <a:solidFill>
                  <a:schemeClr val="accent6">
                    <a:lumMod val="50000"/>
                  </a:schemeClr>
                </a:solidFill>
              </a:rPr>
              <a:t>- Trong nhóm VIIIA số e ở lớp ngoài cùng là 8. Trừ He</a:t>
            </a:r>
            <a:endParaRPr lang="en-US" sz="2800" b="1">
              <a:solidFill>
                <a:schemeClr val="accent6">
                  <a:lumMod val="50000"/>
                </a:schemeClr>
              </a:solidFill>
            </a:endParaRPr>
          </a:p>
        </p:txBody>
      </p:sp>
      <p:sp>
        <p:nvSpPr>
          <p:cNvPr id="9" name="TextBox 8"/>
          <p:cNvSpPr txBox="1"/>
          <p:nvPr/>
        </p:nvSpPr>
        <p:spPr>
          <a:xfrm>
            <a:off x="688156" y="3742441"/>
            <a:ext cx="10755984" cy="954107"/>
          </a:xfrm>
          <a:prstGeom prst="rect">
            <a:avLst/>
          </a:prstGeom>
          <a:noFill/>
        </p:spPr>
        <p:txBody>
          <a:bodyPr wrap="square" rtlCol="0">
            <a:spAutoFit/>
          </a:bodyPr>
          <a:lstStyle/>
          <a:p>
            <a:r>
              <a:rPr lang="en-US" sz="2800" b="1" smtClean="0">
                <a:solidFill>
                  <a:srgbClr val="FF0000"/>
                </a:solidFill>
              </a:rPr>
              <a:t>Kết luận 1: Các nguyên tố trong cùng một nhóm A có số electron ở lớp ngoài cùng </a:t>
            </a:r>
            <a:r>
              <a:rPr lang="en-US" sz="2800" b="1" smtClean="0">
                <a:solidFill>
                  <a:schemeClr val="accent6">
                    <a:lumMod val="50000"/>
                  </a:schemeClr>
                </a:solidFill>
              </a:rPr>
              <a:t>bằng</a:t>
            </a:r>
            <a:r>
              <a:rPr lang="en-US" sz="2800" b="1" smtClean="0">
                <a:solidFill>
                  <a:srgbClr val="FF0000"/>
                </a:solidFill>
              </a:rPr>
              <a:t> nhau (trừ He) và có tính chất gần như giống nhau. </a:t>
            </a:r>
            <a:endParaRPr lang="en-US" sz="2800" b="1">
              <a:solidFill>
                <a:srgbClr val="FF0000"/>
              </a:solidFill>
            </a:endParaRPr>
          </a:p>
        </p:txBody>
      </p:sp>
    </p:spTree>
    <p:extLst>
      <p:ext uri="{BB962C8B-B14F-4D97-AF65-F5344CB8AC3E}">
        <p14:creationId xmlns:p14="http://schemas.microsoft.com/office/powerpoint/2010/main" val="15673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ài 4. Sơ lược bảng tuần hoàn các nguyên tố hóa học trang 22, 23, 24, 25,  26, 27, 28, 29, 30 Khoa học tự nhiên 7 Chân trời sáng tạo | SGK Khoa học tự  nhiên 7 - Chân trời sáng tạo"/>
          <p:cNvPicPr/>
          <p:nvPr/>
        </p:nvPicPr>
        <p:blipFill>
          <a:blip r:embed="rId2">
            <a:extLst>
              <a:ext uri="{28A0092B-C50C-407E-A947-70E740481C1C}">
                <a14:useLocalDpi xmlns:a14="http://schemas.microsoft.com/office/drawing/2010/main" val="0"/>
              </a:ext>
            </a:extLst>
          </a:blip>
          <a:srcRect/>
          <a:stretch>
            <a:fillRect/>
          </a:stretch>
        </p:blipFill>
        <p:spPr bwMode="auto">
          <a:xfrm>
            <a:off x="6693031" y="110375"/>
            <a:ext cx="4928111" cy="6354445"/>
          </a:xfrm>
          <a:prstGeom prst="rect">
            <a:avLst/>
          </a:prstGeom>
          <a:noFill/>
          <a:ln>
            <a:noFill/>
          </a:ln>
        </p:spPr>
      </p:pic>
      <p:sp>
        <p:nvSpPr>
          <p:cNvPr id="5" name="TextBox 4"/>
          <p:cNvSpPr txBox="1"/>
          <p:nvPr/>
        </p:nvSpPr>
        <p:spPr>
          <a:xfrm>
            <a:off x="914400" y="261204"/>
            <a:ext cx="5184742" cy="1200329"/>
          </a:xfrm>
          <a:prstGeom prst="rect">
            <a:avLst/>
          </a:prstGeom>
          <a:noFill/>
        </p:spPr>
        <p:txBody>
          <a:bodyPr wrap="square" rtlCol="0">
            <a:spAutoFit/>
          </a:bodyPr>
          <a:lstStyle/>
          <a:p>
            <a:r>
              <a:rPr lang="en-US" sz="2400" b="1" smtClean="0">
                <a:solidFill>
                  <a:schemeClr val="accent6">
                    <a:lumMod val="50000"/>
                  </a:schemeClr>
                </a:solidFill>
              </a:rPr>
              <a:t>Quan sát hình 4.5. Hãy cho biết :</a:t>
            </a:r>
          </a:p>
          <a:p>
            <a:r>
              <a:rPr lang="en-US" sz="2400" b="1" smtClean="0">
                <a:solidFill>
                  <a:schemeClr val="accent6">
                    <a:lumMod val="50000"/>
                  </a:schemeClr>
                </a:solidFill>
              </a:rPr>
              <a:t>Số điện tích hạt nhân nguyên tử trong một nhóm khi đi từ trên xuống dưới?</a:t>
            </a:r>
            <a:endParaRPr lang="en-US" sz="2400" b="1">
              <a:solidFill>
                <a:schemeClr val="accent6">
                  <a:lumMod val="50000"/>
                </a:schemeClr>
              </a:solidFill>
            </a:endParaRPr>
          </a:p>
        </p:txBody>
      </p:sp>
      <p:sp>
        <p:nvSpPr>
          <p:cNvPr id="6" name="TextBox 5"/>
          <p:cNvSpPr txBox="1"/>
          <p:nvPr/>
        </p:nvSpPr>
        <p:spPr>
          <a:xfrm>
            <a:off x="716437" y="1763191"/>
            <a:ext cx="6372520" cy="1384995"/>
          </a:xfrm>
          <a:prstGeom prst="rect">
            <a:avLst/>
          </a:prstGeom>
          <a:noFill/>
        </p:spPr>
        <p:txBody>
          <a:bodyPr wrap="square" rtlCol="0">
            <a:spAutoFit/>
          </a:bodyPr>
          <a:lstStyle/>
          <a:p>
            <a:r>
              <a:rPr lang="en-US" sz="2800" b="1" smtClean="0">
                <a:solidFill>
                  <a:srgbClr val="FF0000"/>
                </a:solidFill>
              </a:rPr>
              <a:t>Kết luận 2: Trong cùng một nhóm khi đi từ trên xuống dưới, điện tích hạt nhân của nguyên tử các nguyên tố </a:t>
            </a:r>
            <a:r>
              <a:rPr lang="en-US" sz="2800" b="1" smtClean="0">
                <a:solidFill>
                  <a:srgbClr val="7030A0"/>
                </a:solidFill>
              </a:rPr>
              <a:t>tăng </a:t>
            </a:r>
            <a:r>
              <a:rPr lang="en-US" sz="2800" b="1" smtClean="0">
                <a:solidFill>
                  <a:srgbClr val="FF0000"/>
                </a:solidFill>
              </a:rPr>
              <a:t>dần</a:t>
            </a:r>
            <a:endParaRPr lang="en-US" sz="2800" b="1">
              <a:solidFill>
                <a:srgbClr val="FF0000"/>
              </a:solidFill>
            </a:endParaRPr>
          </a:p>
        </p:txBody>
      </p:sp>
      <p:sp>
        <p:nvSpPr>
          <p:cNvPr id="7" name="TextBox 6"/>
          <p:cNvSpPr txBox="1"/>
          <p:nvPr/>
        </p:nvSpPr>
        <p:spPr>
          <a:xfrm flipH="1">
            <a:off x="556181" y="3346515"/>
            <a:ext cx="6627044" cy="1815882"/>
          </a:xfrm>
          <a:prstGeom prst="rect">
            <a:avLst/>
          </a:prstGeom>
          <a:noFill/>
        </p:spPr>
        <p:txBody>
          <a:bodyPr wrap="square" rtlCol="0">
            <a:spAutoFit/>
          </a:bodyPr>
          <a:lstStyle/>
          <a:p>
            <a:r>
              <a:rPr lang="en-US" sz="2800" b="1" smtClean="0">
                <a:solidFill>
                  <a:schemeClr val="accent4">
                    <a:lumMod val="50000"/>
                  </a:schemeClr>
                </a:solidFill>
              </a:rPr>
              <a:t> Lưu ý:Một số nhóm có tên gọi riêng</a:t>
            </a:r>
          </a:p>
          <a:p>
            <a:r>
              <a:rPr lang="en-US" sz="2800" b="1" smtClean="0">
                <a:solidFill>
                  <a:schemeClr val="accent4">
                    <a:lumMod val="50000"/>
                  </a:schemeClr>
                </a:solidFill>
              </a:rPr>
              <a:t>- Nhóm IA: Nhóm kim loại có màu xanh</a:t>
            </a:r>
          </a:p>
          <a:p>
            <a:r>
              <a:rPr lang="en-US" sz="2800" b="1" smtClean="0">
                <a:solidFill>
                  <a:schemeClr val="accent4">
                    <a:lumMod val="50000"/>
                  </a:schemeClr>
                </a:solidFill>
              </a:rPr>
              <a:t>- Nhóm IIA: Nhóm phi kim có màu hồng</a:t>
            </a:r>
          </a:p>
          <a:p>
            <a:r>
              <a:rPr lang="en-US" sz="2800" b="1" smtClean="0">
                <a:solidFill>
                  <a:schemeClr val="accent4">
                    <a:lumMod val="50000"/>
                  </a:schemeClr>
                </a:solidFill>
              </a:rPr>
              <a:t>- Nhóm VIIIA: Nhóm khí hiếm có màu cam</a:t>
            </a:r>
            <a:endParaRPr lang="en-US" sz="2800" b="1">
              <a:solidFill>
                <a:schemeClr val="accent4">
                  <a:lumMod val="50000"/>
                </a:schemeClr>
              </a:solidFill>
            </a:endParaRPr>
          </a:p>
        </p:txBody>
      </p:sp>
    </p:spTree>
    <p:extLst>
      <p:ext uri="{BB962C8B-B14F-4D97-AF65-F5344CB8AC3E}">
        <p14:creationId xmlns:p14="http://schemas.microsoft.com/office/powerpoint/2010/main" val="576929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8157" y="245098"/>
            <a:ext cx="7315200" cy="1384995"/>
          </a:xfrm>
          <a:prstGeom prst="rect">
            <a:avLst/>
          </a:prstGeom>
          <a:noFill/>
        </p:spPr>
        <p:txBody>
          <a:bodyPr wrap="square" rtlCol="0">
            <a:spAutoFit/>
          </a:bodyPr>
          <a:lstStyle/>
          <a:p>
            <a:r>
              <a:rPr lang="en-US" sz="2800" b="1" smtClean="0">
                <a:solidFill>
                  <a:schemeClr val="tx2">
                    <a:lumMod val="50000"/>
                  </a:schemeClr>
                </a:solidFill>
              </a:rPr>
              <a:t>Hoạt động nhóm 4: Tìm hiểu mối quan hệ giữa số electron ở lớp ngoài cùng của nguyên tử  các nguyên tố với số thứ tự của nhóm (5phút)</a:t>
            </a:r>
            <a:endParaRPr lang="en-US" sz="2800" b="1">
              <a:solidFill>
                <a:schemeClr val="tx2">
                  <a:lumMod val="50000"/>
                </a:schemeClr>
              </a:solidFill>
            </a:endParaRPr>
          </a:p>
        </p:txBody>
      </p:sp>
      <p:sp>
        <p:nvSpPr>
          <p:cNvPr id="5" name="TextBox 4"/>
          <p:cNvSpPr txBox="1"/>
          <p:nvPr/>
        </p:nvSpPr>
        <p:spPr>
          <a:xfrm>
            <a:off x="688157" y="1708735"/>
            <a:ext cx="6363092" cy="954107"/>
          </a:xfrm>
          <a:prstGeom prst="rect">
            <a:avLst/>
          </a:prstGeom>
          <a:noFill/>
        </p:spPr>
        <p:txBody>
          <a:bodyPr wrap="square" rtlCol="0">
            <a:spAutoFit/>
          </a:bodyPr>
          <a:lstStyle/>
          <a:p>
            <a:r>
              <a:rPr lang="en-US" sz="2800" b="1" smtClean="0"/>
              <a:t>- Mỗi HS sẽ vẽ 1 mô hình sắp xếp electron ở  vỏ nguyên tử của Li,Na,F,CL</a:t>
            </a:r>
            <a:endParaRPr lang="en-US" sz="2800" b="1"/>
          </a:p>
        </p:txBody>
      </p:sp>
      <p:pic>
        <p:nvPicPr>
          <p:cNvPr id="2050" name="Picture 2" descr="Cho mô hình cấu tạo nguyên tử lithium:Nguyên tố lithium thuộc chu kì |  VietJack.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2441" y="452238"/>
            <a:ext cx="1752600" cy="17335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83984" y="2307880"/>
            <a:ext cx="5505253" cy="369332"/>
          </a:xfrm>
          <a:prstGeom prst="rect">
            <a:avLst/>
          </a:prstGeom>
          <a:noFill/>
        </p:spPr>
        <p:txBody>
          <a:bodyPr wrap="square" rtlCol="0">
            <a:spAutoFit/>
          </a:bodyPr>
          <a:lstStyle/>
          <a:p>
            <a:r>
              <a:rPr lang="en-US" b="1" smtClean="0">
                <a:solidFill>
                  <a:srgbClr val="FF0000"/>
                </a:solidFill>
              </a:rPr>
              <a:t>Chấm chéo trong nhóm lần 1( 0,5 điểm ) cho 1 mô hình.</a:t>
            </a:r>
            <a:endParaRPr lang="en-US" b="1">
              <a:solidFill>
                <a:srgbClr val="FF0000"/>
              </a:solidFill>
            </a:endParaRPr>
          </a:p>
        </p:txBody>
      </p:sp>
      <p:sp>
        <p:nvSpPr>
          <p:cNvPr id="8" name="TextBox 7"/>
          <p:cNvSpPr txBox="1"/>
          <p:nvPr/>
        </p:nvSpPr>
        <p:spPr>
          <a:xfrm>
            <a:off x="772998" y="2950589"/>
            <a:ext cx="10916239" cy="523220"/>
          </a:xfrm>
          <a:prstGeom prst="rect">
            <a:avLst/>
          </a:prstGeom>
          <a:noFill/>
        </p:spPr>
        <p:txBody>
          <a:bodyPr wrap="square" rtlCol="0">
            <a:spAutoFit/>
          </a:bodyPr>
          <a:lstStyle/>
          <a:p>
            <a:r>
              <a:rPr lang="en-US" sz="2800" smtClean="0">
                <a:solidFill>
                  <a:schemeClr val="accent5">
                    <a:lumMod val="75000"/>
                  </a:schemeClr>
                </a:solidFill>
              </a:rPr>
              <a:t>Quan sát các mô hình đã chuẩn bị thảo luận nhóm trả lời câu hỏi: ( 5 phút)</a:t>
            </a:r>
            <a:endParaRPr lang="en-US" sz="2800">
              <a:solidFill>
                <a:schemeClr val="accent5">
                  <a:lumMod val="75000"/>
                </a:schemeClr>
              </a:solidFill>
            </a:endParaRPr>
          </a:p>
        </p:txBody>
      </p:sp>
      <p:sp>
        <p:nvSpPr>
          <p:cNvPr id="2" name="TextBox 1"/>
          <p:cNvSpPr txBox="1"/>
          <p:nvPr/>
        </p:nvSpPr>
        <p:spPr>
          <a:xfrm>
            <a:off x="914400" y="3497344"/>
            <a:ext cx="10454326" cy="1815882"/>
          </a:xfrm>
          <a:prstGeom prst="rect">
            <a:avLst/>
          </a:prstGeom>
          <a:noFill/>
        </p:spPr>
        <p:txBody>
          <a:bodyPr wrap="square" rtlCol="0">
            <a:spAutoFit/>
          </a:bodyPr>
          <a:lstStyle/>
          <a:p>
            <a:r>
              <a:rPr lang="en-US" sz="2800" b="1" smtClean="0">
                <a:solidFill>
                  <a:schemeClr val="bg2">
                    <a:lumMod val="10000"/>
                  </a:schemeClr>
                </a:solidFill>
              </a:rPr>
              <a:t>Câu 1: Hãy cho biết nguyên tử các nguyên tố nào có cùng số electron ở vỏ ngoài cùng.  </a:t>
            </a:r>
          </a:p>
          <a:p>
            <a:r>
              <a:rPr lang="en-US" sz="2800" b="1" smtClean="0">
                <a:solidFill>
                  <a:schemeClr val="bg2">
                    <a:lumMod val="10000"/>
                  </a:schemeClr>
                </a:solidFill>
              </a:rPr>
              <a:t>Câu 2: Hãy so sánh số electron ở lớp ngoài cùng của nguyên tử các nguyên tố với số thứ tự nhóm của nguyên tố đó.</a:t>
            </a:r>
            <a:endParaRPr lang="en-US" sz="2800" b="1">
              <a:solidFill>
                <a:schemeClr val="bg2">
                  <a:lumMod val="10000"/>
                </a:schemeClr>
              </a:solidFill>
            </a:endParaRPr>
          </a:p>
        </p:txBody>
      </p:sp>
    </p:spTree>
    <p:extLst>
      <p:ext uri="{BB962C8B-B14F-4D97-AF65-F5344CB8AC3E}">
        <p14:creationId xmlns:p14="http://schemas.microsoft.com/office/powerpoint/2010/main" val="1271141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wipe(down)">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down)">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7646" y="360702"/>
            <a:ext cx="11001080" cy="523220"/>
          </a:xfrm>
          <a:prstGeom prst="rect">
            <a:avLst/>
          </a:prstGeom>
          <a:noFill/>
        </p:spPr>
        <p:txBody>
          <a:bodyPr wrap="square" rtlCol="0">
            <a:spAutoFit/>
          </a:bodyPr>
          <a:lstStyle/>
          <a:p>
            <a:r>
              <a:rPr lang="en-US" sz="2800" b="1" smtClean="0"/>
              <a:t>- Mỗi HS sẽ vẽ 1 mô hình sắp xếp electron ở  vỏ nguyên tử của Li,Na,F,Cl</a:t>
            </a:r>
            <a:endParaRPr lang="en-US" sz="2800" b="1"/>
          </a:p>
        </p:txBody>
      </p:sp>
      <p:sp>
        <p:nvSpPr>
          <p:cNvPr id="8" name="TextBox 7"/>
          <p:cNvSpPr txBox="1"/>
          <p:nvPr/>
        </p:nvSpPr>
        <p:spPr>
          <a:xfrm>
            <a:off x="410066" y="883922"/>
            <a:ext cx="10916239" cy="523220"/>
          </a:xfrm>
          <a:prstGeom prst="rect">
            <a:avLst/>
          </a:prstGeom>
          <a:noFill/>
        </p:spPr>
        <p:txBody>
          <a:bodyPr wrap="square" rtlCol="0">
            <a:spAutoFit/>
          </a:bodyPr>
          <a:lstStyle/>
          <a:p>
            <a:r>
              <a:rPr lang="en-US" sz="2800" smtClean="0">
                <a:solidFill>
                  <a:schemeClr val="accent5">
                    <a:lumMod val="75000"/>
                  </a:schemeClr>
                </a:solidFill>
              </a:rPr>
              <a:t>Quan sát các mô hình đã chuẩn bị thảo luận nhóm trả lời câu hỏi: ( 5 phút)</a:t>
            </a:r>
            <a:endParaRPr lang="en-US" sz="2800">
              <a:solidFill>
                <a:schemeClr val="accent5">
                  <a:lumMod val="75000"/>
                </a:schemeClr>
              </a:solidFill>
            </a:endParaRPr>
          </a:p>
        </p:txBody>
      </p:sp>
      <p:sp>
        <p:nvSpPr>
          <p:cNvPr id="2" name="TextBox 1"/>
          <p:cNvSpPr txBox="1"/>
          <p:nvPr/>
        </p:nvSpPr>
        <p:spPr>
          <a:xfrm>
            <a:off x="367646" y="1495422"/>
            <a:ext cx="11151909" cy="2246769"/>
          </a:xfrm>
          <a:prstGeom prst="rect">
            <a:avLst/>
          </a:prstGeom>
          <a:noFill/>
        </p:spPr>
        <p:txBody>
          <a:bodyPr wrap="square" rtlCol="0">
            <a:spAutoFit/>
          </a:bodyPr>
          <a:lstStyle/>
          <a:p>
            <a:r>
              <a:rPr lang="en-US" sz="2800" b="1" smtClean="0">
                <a:solidFill>
                  <a:schemeClr val="accent6">
                    <a:lumMod val="50000"/>
                  </a:schemeClr>
                </a:solidFill>
              </a:rPr>
              <a:t>Câu 1: Nguyên tử các nguyên tố có cùng số electron ở vỏ ngoài cùng.</a:t>
            </a:r>
          </a:p>
          <a:p>
            <a:r>
              <a:rPr lang="en-US" sz="2800" b="1" smtClean="0">
                <a:solidFill>
                  <a:srgbClr val="C00000"/>
                </a:solidFill>
              </a:rPr>
              <a:t>- Li và Na.</a:t>
            </a:r>
          </a:p>
          <a:p>
            <a:r>
              <a:rPr lang="en-US" sz="2800" b="1" smtClean="0">
                <a:solidFill>
                  <a:schemeClr val="accent6">
                    <a:lumMod val="50000"/>
                  </a:schemeClr>
                </a:solidFill>
              </a:rPr>
              <a:t>- F và Cl.  </a:t>
            </a:r>
          </a:p>
          <a:p>
            <a:r>
              <a:rPr lang="en-US" sz="2800" b="1" smtClean="0">
                <a:solidFill>
                  <a:schemeClr val="accent4">
                    <a:lumMod val="50000"/>
                  </a:schemeClr>
                </a:solidFill>
              </a:rPr>
              <a:t>Câu 2: Số electron ở lớp ngoài cùng của nguyên tử các nguyên tố </a:t>
            </a:r>
            <a:r>
              <a:rPr lang="en-US" sz="2800" b="1" smtClean="0">
                <a:solidFill>
                  <a:srgbClr val="C00000"/>
                </a:solidFill>
              </a:rPr>
              <a:t>bằng</a:t>
            </a:r>
            <a:r>
              <a:rPr lang="en-US" sz="2800" b="1" smtClean="0">
                <a:solidFill>
                  <a:schemeClr val="accent4">
                    <a:lumMod val="50000"/>
                  </a:schemeClr>
                </a:solidFill>
              </a:rPr>
              <a:t> số thứ tự nhóm của nguyên tố đó.</a:t>
            </a:r>
            <a:endParaRPr lang="en-US" sz="2800" b="1">
              <a:solidFill>
                <a:schemeClr val="accent4">
                  <a:lumMod val="50000"/>
                </a:schemeClr>
              </a:solidFill>
            </a:endParaRPr>
          </a:p>
        </p:txBody>
      </p:sp>
      <p:sp>
        <p:nvSpPr>
          <p:cNvPr id="3" name="TextBox 2"/>
          <p:cNvSpPr txBox="1"/>
          <p:nvPr/>
        </p:nvSpPr>
        <p:spPr>
          <a:xfrm>
            <a:off x="603315" y="3824233"/>
            <a:ext cx="8776354" cy="2677656"/>
          </a:xfrm>
          <a:prstGeom prst="rect">
            <a:avLst/>
          </a:prstGeom>
          <a:noFill/>
        </p:spPr>
        <p:txBody>
          <a:bodyPr wrap="square" rtlCol="0">
            <a:spAutoFit/>
          </a:bodyPr>
          <a:lstStyle/>
          <a:p>
            <a:r>
              <a:rPr lang="en-US" sz="2800" b="1" smtClean="0">
                <a:solidFill>
                  <a:schemeClr val="accent5">
                    <a:lumMod val="50000"/>
                  </a:schemeClr>
                </a:solidFill>
              </a:rPr>
              <a:t>Biểu điểm đánh giá: 10 điểm</a:t>
            </a:r>
          </a:p>
          <a:p>
            <a:r>
              <a:rPr lang="en-US" sz="2800" b="1" smtClean="0">
                <a:solidFill>
                  <a:schemeClr val="accent5">
                    <a:lumMod val="50000"/>
                  </a:schemeClr>
                </a:solidFill>
              </a:rPr>
              <a:t>- Vẽ mô hình : 2 điểm</a:t>
            </a:r>
          </a:p>
          <a:p>
            <a:r>
              <a:rPr lang="en-US" sz="2800" b="1" smtClean="0">
                <a:solidFill>
                  <a:schemeClr val="accent5">
                    <a:lumMod val="50000"/>
                  </a:schemeClr>
                </a:solidFill>
              </a:rPr>
              <a:t>- Câu 1: 3 điểm</a:t>
            </a:r>
          </a:p>
          <a:p>
            <a:r>
              <a:rPr lang="en-US" sz="2800" b="1" smtClean="0">
                <a:solidFill>
                  <a:schemeClr val="accent5">
                    <a:lumMod val="50000"/>
                  </a:schemeClr>
                </a:solidFill>
              </a:rPr>
              <a:t>- Câu 2: 3 điểm</a:t>
            </a:r>
          </a:p>
          <a:p>
            <a:r>
              <a:rPr lang="en-US" sz="2800" b="1" smtClean="0">
                <a:solidFill>
                  <a:schemeClr val="accent5">
                    <a:lumMod val="50000"/>
                  </a:schemeClr>
                </a:solidFill>
              </a:rPr>
              <a:t>- Ý thức tham gia các thành viên: 1 điểm.</a:t>
            </a:r>
          </a:p>
          <a:p>
            <a:r>
              <a:rPr lang="en-US" sz="2800" b="1" smtClean="0">
                <a:solidFill>
                  <a:schemeClr val="accent5">
                    <a:lumMod val="50000"/>
                  </a:schemeClr>
                </a:solidFill>
              </a:rPr>
              <a:t>- Thời gian hoàn thành: 1 điểm</a:t>
            </a:r>
            <a:endParaRPr lang="en-US" sz="2800" b="1">
              <a:solidFill>
                <a:schemeClr val="accent5">
                  <a:lumMod val="50000"/>
                </a:schemeClr>
              </a:solidFill>
            </a:endParaRPr>
          </a:p>
        </p:txBody>
      </p:sp>
    </p:spTree>
    <p:extLst>
      <p:ext uri="{BB962C8B-B14F-4D97-AF65-F5344CB8AC3E}">
        <p14:creationId xmlns:p14="http://schemas.microsoft.com/office/powerpoint/2010/main" val="1597265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3842" y="273378"/>
            <a:ext cx="1923069" cy="523220"/>
          </a:xfrm>
          <a:prstGeom prst="rect">
            <a:avLst/>
          </a:prstGeom>
          <a:noFill/>
        </p:spPr>
        <p:txBody>
          <a:bodyPr wrap="square" rtlCol="0">
            <a:spAutoFit/>
          </a:bodyPr>
          <a:lstStyle/>
          <a:p>
            <a:r>
              <a:rPr lang="en-US" sz="2800" b="1" smtClean="0">
                <a:solidFill>
                  <a:srgbClr val="FF0000"/>
                </a:solidFill>
              </a:rPr>
              <a:t>Luyện tập</a:t>
            </a:r>
            <a:endParaRPr lang="en-US" sz="2800" b="1">
              <a:solidFill>
                <a:srgbClr val="FF0000"/>
              </a:solidFill>
            </a:endParaRPr>
          </a:p>
        </p:txBody>
      </p:sp>
      <p:sp>
        <p:nvSpPr>
          <p:cNvPr id="5" name="TextBox 4"/>
          <p:cNvSpPr txBox="1"/>
          <p:nvPr/>
        </p:nvSpPr>
        <p:spPr>
          <a:xfrm>
            <a:off x="1451729" y="895546"/>
            <a:ext cx="9257120" cy="523220"/>
          </a:xfrm>
          <a:prstGeom prst="rect">
            <a:avLst/>
          </a:prstGeom>
          <a:noFill/>
        </p:spPr>
        <p:txBody>
          <a:bodyPr wrap="square" rtlCol="0">
            <a:spAutoFit/>
          </a:bodyPr>
          <a:lstStyle/>
          <a:p>
            <a:r>
              <a:rPr lang="en-US" sz="2800" b="1" smtClean="0"/>
              <a:t>Câu 1: Phát biểu nào sau đây không đúng?</a:t>
            </a:r>
            <a:endParaRPr lang="en-US" sz="2800" b="1"/>
          </a:p>
        </p:txBody>
      </p:sp>
      <p:sp>
        <p:nvSpPr>
          <p:cNvPr id="6" name="TextBox 5"/>
          <p:cNvSpPr txBox="1"/>
          <p:nvPr/>
        </p:nvSpPr>
        <p:spPr>
          <a:xfrm>
            <a:off x="1602557" y="1418766"/>
            <a:ext cx="8606672" cy="461665"/>
          </a:xfrm>
          <a:prstGeom prst="rect">
            <a:avLst/>
          </a:prstGeom>
          <a:noFill/>
        </p:spPr>
        <p:txBody>
          <a:bodyPr wrap="square" rtlCol="0">
            <a:spAutoFit/>
          </a:bodyPr>
          <a:lstStyle/>
          <a:p>
            <a:r>
              <a:rPr lang="en-US" sz="2400" b="1" smtClean="0">
                <a:solidFill>
                  <a:schemeClr val="accent2">
                    <a:lumMod val="50000"/>
                  </a:schemeClr>
                </a:solidFill>
              </a:rPr>
              <a:t>A. Bảng tuần hoàn gồm 3 chu kì nhỏ và 4 chu kì lớn.</a:t>
            </a:r>
            <a:endParaRPr lang="en-US" sz="2400" b="1">
              <a:solidFill>
                <a:schemeClr val="accent2">
                  <a:lumMod val="50000"/>
                </a:schemeClr>
              </a:solidFill>
            </a:endParaRPr>
          </a:p>
        </p:txBody>
      </p:sp>
      <p:sp>
        <p:nvSpPr>
          <p:cNvPr id="7" name="TextBox 6"/>
          <p:cNvSpPr txBox="1"/>
          <p:nvPr/>
        </p:nvSpPr>
        <p:spPr>
          <a:xfrm>
            <a:off x="1593129" y="1960775"/>
            <a:ext cx="9879291" cy="830997"/>
          </a:xfrm>
          <a:prstGeom prst="rect">
            <a:avLst/>
          </a:prstGeom>
          <a:noFill/>
        </p:spPr>
        <p:txBody>
          <a:bodyPr wrap="square" rtlCol="0">
            <a:spAutoFit/>
          </a:bodyPr>
          <a:lstStyle/>
          <a:p>
            <a:r>
              <a:rPr lang="en-US" sz="2400" b="1" smtClean="0">
                <a:solidFill>
                  <a:schemeClr val="accent4">
                    <a:lumMod val="50000"/>
                  </a:schemeClr>
                </a:solidFill>
              </a:rPr>
              <a:t>B. Số thứ tự của chu kì bằng số electron ở lớp ngoài cùng của nguyên tử của nguyên tố thuộc chu kì đó.</a:t>
            </a:r>
            <a:endParaRPr lang="en-US" sz="2400" b="1">
              <a:solidFill>
                <a:schemeClr val="accent4">
                  <a:lumMod val="50000"/>
                </a:schemeClr>
              </a:solidFill>
            </a:endParaRPr>
          </a:p>
        </p:txBody>
      </p:sp>
      <p:sp>
        <p:nvSpPr>
          <p:cNvPr id="8" name="TextBox 7"/>
          <p:cNvSpPr txBox="1"/>
          <p:nvPr/>
        </p:nvSpPr>
        <p:spPr>
          <a:xfrm>
            <a:off x="1602557" y="2799761"/>
            <a:ext cx="9464511" cy="830997"/>
          </a:xfrm>
          <a:prstGeom prst="rect">
            <a:avLst/>
          </a:prstGeom>
          <a:noFill/>
        </p:spPr>
        <p:txBody>
          <a:bodyPr wrap="square" rtlCol="0">
            <a:spAutoFit/>
          </a:bodyPr>
          <a:lstStyle/>
          <a:p>
            <a:r>
              <a:rPr lang="en-US" sz="2400" b="1" smtClean="0">
                <a:solidFill>
                  <a:schemeClr val="accent6">
                    <a:lumMod val="50000"/>
                  </a:schemeClr>
                </a:solidFill>
              </a:rPr>
              <a:t>C. Số thứ tự của chu kì bằng số lớp electron của nguyên tử các nguyên tố thuộc chu kì đó.</a:t>
            </a:r>
            <a:endParaRPr lang="en-US" sz="2400" b="1">
              <a:solidFill>
                <a:schemeClr val="accent6">
                  <a:lumMod val="50000"/>
                </a:schemeClr>
              </a:solidFill>
            </a:endParaRPr>
          </a:p>
        </p:txBody>
      </p:sp>
      <p:sp>
        <p:nvSpPr>
          <p:cNvPr id="9" name="TextBox 8"/>
          <p:cNvSpPr txBox="1"/>
          <p:nvPr/>
        </p:nvSpPr>
        <p:spPr>
          <a:xfrm>
            <a:off x="1593130" y="3704734"/>
            <a:ext cx="9473938" cy="830997"/>
          </a:xfrm>
          <a:prstGeom prst="rect">
            <a:avLst/>
          </a:prstGeom>
          <a:noFill/>
        </p:spPr>
        <p:txBody>
          <a:bodyPr wrap="square" rtlCol="0">
            <a:spAutoFit/>
          </a:bodyPr>
          <a:lstStyle/>
          <a:p>
            <a:r>
              <a:rPr lang="en-US" sz="2400" b="1" smtClean="0">
                <a:solidFill>
                  <a:schemeClr val="accent5">
                    <a:lumMod val="50000"/>
                  </a:schemeClr>
                </a:solidFill>
              </a:rPr>
              <a:t>D. Các nguyên tố trong cùng chu kì được sắp xếp theo chiều điện tích hạt nhân tăng dần.</a:t>
            </a:r>
            <a:endParaRPr lang="en-US" sz="2400" b="1">
              <a:solidFill>
                <a:schemeClr val="accent5">
                  <a:lumMod val="50000"/>
                </a:schemeClr>
              </a:solidFill>
            </a:endParaRPr>
          </a:p>
        </p:txBody>
      </p:sp>
      <p:sp>
        <p:nvSpPr>
          <p:cNvPr id="10" name="Oval 9"/>
          <p:cNvSpPr/>
          <p:nvPr/>
        </p:nvSpPr>
        <p:spPr>
          <a:xfrm>
            <a:off x="1602557" y="2073897"/>
            <a:ext cx="339365" cy="2733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602557" y="1979752"/>
            <a:ext cx="377072" cy="461665"/>
          </a:xfrm>
          <a:prstGeom prst="rect">
            <a:avLst/>
          </a:prstGeom>
          <a:noFill/>
        </p:spPr>
        <p:txBody>
          <a:bodyPr wrap="square" rtlCol="0">
            <a:spAutoFit/>
          </a:bodyPr>
          <a:lstStyle/>
          <a:p>
            <a:r>
              <a:rPr lang="en-US" sz="2400" b="1" smtClean="0">
                <a:solidFill>
                  <a:schemeClr val="accent4">
                    <a:lumMod val="50000"/>
                  </a:schemeClr>
                </a:solidFill>
              </a:rPr>
              <a:t>B</a:t>
            </a:r>
            <a:endParaRPr lang="en-US" sz="2400" b="1">
              <a:solidFill>
                <a:schemeClr val="accent4">
                  <a:lumMod val="50000"/>
                </a:schemeClr>
              </a:solidFill>
            </a:endParaRPr>
          </a:p>
        </p:txBody>
      </p:sp>
    </p:spTree>
    <p:extLst>
      <p:ext uri="{BB962C8B-B14F-4D97-AF65-F5344CB8AC3E}">
        <p14:creationId xmlns:p14="http://schemas.microsoft.com/office/powerpoint/2010/main" val="2171102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animBg="1"/>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6190" y="424206"/>
            <a:ext cx="6872140" cy="461665"/>
          </a:xfrm>
          <a:prstGeom prst="rect">
            <a:avLst/>
          </a:prstGeom>
          <a:noFill/>
        </p:spPr>
        <p:txBody>
          <a:bodyPr wrap="square" rtlCol="0">
            <a:spAutoFit/>
          </a:bodyPr>
          <a:lstStyle/>
          <a:p>
            <a:r>
              <a:rPr lang="en-US" sz="2400" b="1" smtClean="0">
                <a:solidFill>
                  <a:schemeClr val="bg2">
                    <a:lumMod val="10000"/>
                  </a:schemeClr>
                </a:solidFill>
              </a:rPr>
              <a:t>Câu 2: Phát biểu nào sau đây là đúng?</a:t>
            </a:r>
            <a:endParaRPr lang="en-US" sz="2400" b="1">
              <a:solidFill>
                <a:schemeClr val="bg2">
                  <a:lumMod val="10000"/>
                </a:schemeClr>
              </a:solidFill>
            </a:endParaRPr>
          </a:p>
        </p:txBody>
      </p:sp>
      <p:sp>
        <p:nvSpPr>
          <p:cNvPr id="3" name="TextBox 2"/>
          <p:cNvSpPr txBox="1"/>
          <p:nvPr/>
        </p:nvSpPr>
        <p:spPr>
          <a:xfrm>
            <a:off x="1245909" y="1102936"/>
            <a:ext cx="10030120" cy="830997"/>
          </a:xfrm>
          <a:prstGeom prst="rect">
            <a:avLst/>
          </a:prstGeom>
          <a:noFill/>
        </p:spPr>
        <p:txBody>
          <a:bodyPr wrap="square" rtlCol="0">
            <a:spAutoFit/>
          </a:bodyPr>
          <a:lstStyle/>
          <a:p>
            <a:r>
              <a:rPr lang="en-US" sz="2400" b="1" smtClean="0">
                <a:solidFill>
                  <a:schemeClr val="accent6">
                    <a:lumMod val="50000"/>
                  </a:schemeClr>
                </a:solidFill>
              </a:rPr>
              <a:t>A. Nhóm gồm các nguyên tố mà nguyên tử của chúng có số electron lớp ngoài cùng bằng nhau và được xếp vào cùng một hàng.</a:t>
            </a:r>
            <a:endParaRPr lang="en-US" sz="2400" b="1">
              <a:solidFill>
                <a:schemeClr val="accent6">
                  <a:lumMod val="50000"/>
                </a:schemeClr>
              </a:solidFill>
            </a:endParaRPr>
          </a:p>
        </p:txBody>
      </p:sp>
      <p:sp>
        <p:nvSpPr>
          <p:cNvPr id="5" name="TextBox 4"/>
          <p:cNvSpPr txBox="1"/>
          <p:nvPr/>
        </p:nvSpPr>
        <p:spPr>
          <a:xfrm>
            <a:off x="1245909" y="2054627"/>
            <a:ext cx="10030120" cy="461665"/>
          </a:xfrm>
          <a:prstGeom prst="rect">
            <a:avLst/>
          </a:prstGeom>
          <a:noFill/>
        </p:spPr>
        <p:txBody>
          <a:bodyPr wrap="square" rtlCol="0">
            <a:spAutoFit/>
          </a:bodyPr>
          <a:lstStyle/>
          <a:p>
            <a:r>
              <a:rPr lang="en-US" sz="2400" b="1" smtClean="0">
                <a:solidFill>
                  <a:schemeClr val="accent4">
                    <a:lumMod val="50000"/>
                  </a:schemeClr>
                </a:solidFill>
              </a:rPr>
              <a:t>B. Các nguyên tố cùng nhóm có tính chất giống nhau.</a:t>
            </a:r>
            <a:endParaRPr lang="en-US" sz="2400" b="1">
              <a:solidFill>
                <a:schemeClr val="accent4">
                  <a:lumMod val="50000"/>
                </a:schemeClr>
              </a:solidFill>
            </a:endParaRPr>
          </a:p>
        </p:txBody>
      </p:sp>
      <p:sp>
        <p:nvSpPr>
          <p:cNvPr id="7" name="TextBox 6"/>
          <p:cNvSpPr txBox="1"/>
          <p:nvPr/>
        </p:nvSpPr>
        <p:spPr>
          <a:xfrm>
            <a:off x="1245909" y="2615755"/>
            <a:ext cx="10030120" cy="461665"/>
          </a:xfrm>
          <a:prstGeom prst="rect">
            <a:avLst/>
          </a:prstGeom>
          <a:noFill/>
        </p:spPr>
        <p:txBody>
          <a:bodyPr wrap="square" rtlCol="0">
            <a:spAutoFit/>
          </a:bodyPr>
          <a:lstStyle/>
          <a:p>
            <a:r>
              <a:rPr lang="en-US" sz="2400" b="1" smtClean="0">
                <a:solidFill>
                  <a:schemeClr val="accent2">
                    <a:lumMod val="50000"/>
                  </a:schemeClr>
                </a:solidFill>
              </a:rPr>
              <a:t>C. Bảng tuần hoàn gồm 8 nhóm được kí hiệu từ 1 đến 8.</a:t>
            </a:r>
            <a:endParaRPr lang="en-US" sz="2400" b="1">
              <a:solidFill>
                <a:schemeClr val="accent2">
                  <a:lumMod val="50000"/>
                </a:schemeClr>
              </a:solidFill>
            </a:endParaRPr>
          </a:p>
        </p:txBody>
      </p:sp>
      <p:sp>
        <p:nvSpPr>
          <p:cNvPr id="8" name="TextBox 7"/>
          <p:cNvSpPr txBox="1"/>
          <p:nvPr/>
        </p:nvSpPr>
        <p:spPr>
          <a:xfrm>
            <a:off x="1245909" y="3297578"/>
            <a:ext cx="10030120" cy="830997"/>
          </a:xfrm>
          <a:prstGeom prst="rect">
            <a:avLst/>
          </a:prstGeom>
          <a:noFill/>
        </p:spPr>
        <p:txBody>
          <a:bodyPr wrap="square" rtlCol="0">
            <a:spAutoFit/>
          </a:bodyPr>
          <a:lstStyle/>
          <a:p>
            <a:r>
              <a:rPr lang="en-US" sz="2400" b="1" smtClean="0">
                <a:solidFill>
                  <a:schemeClr val="accent4">
                    <a:lumMod val="75000"/>
                  </a:schemeClr>
                </a:solidFill>
              </a:rPr>
              <a:t>D. Các nguyên tố trong nhóm được xếp thành một cột theo chiều khối lượng nguyên tử tăng dần.</a:t>
            </a:r>
            <a:endParaRPr lang="en-US" sz="2400" b="1">
              <a:solidFill>
                <a:schemeClr val="accent4">
                  <a:lumMod val="75000"/>
                </a:schemeClr>
              </a:solidFill>
            </a:endParaRPr>
          </a:p>
        </p:txBody>
      </p:sp>
      <p:sp>
        <p:nvSpPr>
          <p:cNvPr id="4" name="Oval 3"/>
          <p:cNvSpPr/>
          <p:nvPr/>
        </p:nvSpPr>
        <p:spPr>
          <a:xfrm>
            <a:off x="1245909" y="2054627"/>
            <a:ext cx="366075" cy="4616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64762" y="2044011"/>
            <a:ext cx="328367" cy="461665"/>
          </a:xfrm>
          <a:prstGeom prst="rect">
            <a:avLst/>
          </a:prstGeom>
          <a:noFill/>
        </p:spPr>
        <p:txBody>
          <a:bodyPr wrap="square" rtlCol="0">
            <a:spAutoFit/>
          </a:bodyPr>
          <a:lstStyle/>
          <a:p>
            <a:r>
              <a:rPr lang="en-US" sz="2400" b="1" smtClean="0">
                <a:solidFill>
                  <a:schemeClr val="accent4">
                    <a:lumMod val="50000"/>
                  </a:schemeClr>
                </a:solidFill>
              </a:rPr>
              <a:t>B</a:t>
            </a:r>
            <a:endParaRPr lang="en-US" sz="2400" b="1">
              <a:solidFill>
                <a:schemeClr val="accent4">
                  <a:lumMod val="50000"/>
                </a:schemeClr>
              </a:solidFill>
            </a:endParaRPr>
          </a:p>
        </p:txBody>
      </p:sp>
    </p:spTree>
    <p:extLst>
      <p:ext uri="{BB962C8B-B14F-4D97-AF65-F5344CB8AC3E}">
        <p14:creationId xmlns:p14="http://schemas.microsoft.com/office/powerpoint/2010/main" val="3271700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8" grpId="0"/>
      <p:bldP spid="4" grpId="0" animBg="1"/>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9689" y="273378"/>
            <a:ext cx="9294830" cy="523220"/>
          </a:xfrm>
          <a:prstGeom prst="rect">
            <a:avLst/>
          </a:prstGeom>
          <a:noFill/>
        </p:spPr>
        <p:txBody>
          <a:bodyPr wrap="square" rtlCol="0">
            <a:spAutoFit/>
          </a:bodyPr>
          <a:lstStyle/>
          <a:p>
            <a:r>
              <a:rPr lang="en-US" sz="2800" b="1" smtClean="0">
                <a:solidFill>
                  <a:schemeClr val="tx1">
                    <a:lumMod val="95000"/>
                    <a:lumOff val="5000"/>
                  </a:schemeClr>
                </a:solidFill>
              </a:rPr>
              <a:t>Câu 3: Dựa vào bảng tuần hoàn hãy hoàn thành bảng sau:</a:t>
            </a:r>
            <a:endParaRPr lang="en-US" sz="2800" b="1">
              <a:solidFill>
                <a:schemeClr val="tx1">
                  <a:lumMod val="95000"/>
                  <a:lumOff val="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978447618"/>
              </p:ext>
            </p:extLst>
          </p:nvPr>
        </p:nvGraphicFramePr>
        <p:xfrm>
          <a:off x="1008667" y="1140644"/>
          <a:ext cx="9824616" cy="1538916"/>
        </p:xfrm>
        <a:graphic>
          <a:graphicData uri="http://schemas.openxmlformats.org/drawingml/2006/table">
            <a:tbl>
              <a:tblPr firstRow="1" bandRow="1">
                <a:tableStyleId>{5C22544A-7EE6-4342-B048-85BDC9FD1C3A}</a:tableStyleId>
              </a:tblPr>
              <a:tblGrid>
                <a:gridCol w="1091624">
                  <a:extLst>
                    <a:ext uri="{9D8B030D-6E8A-4147-A177-3AD203B41FA5}">
                      <a16:colId xmlns:a16="http://schemas.microsoft.com/office/drawing/2014/main" val="1479579373"/>
                    </a:ext>
                  </a:extLst>
                </a:gridCol>
                <a:gridCol w="1091624">
                  <a:extLst>
                    <a:ext uri="{9D8B030D-6E8A-4147-A177-3AD203B41FA5}">
                      <a16:colId xmlns:a16="http://schemas.microsoft.com/office/drawing/2014/main" val="318440391"/>
                    </a:ext>
                  </a:extLst>
                </a:gridCol>
                <a:gridCol w="1091624">
                  <a:extLst>
                    <a:ext uri="{9D8B030D-6E8A-4147-A177-3AD203B41FA5}">
                      <a16:colId xmlns:a16="http://schemas.microsoft.com/office/drawing/2014/main" val="3075566692"/>
                    </a:ext>
                  </a:extLst>
                </a:gridCol>
                <a:gridCol w="1091624">
                  <a:extLst>
                    <a:ext uri="{9D8B030D-6E8A-4147-A177-3AD203B41FA5}">
                      <a16:colId xmlns:a16="http://schemas.microsoft.com/office/drawing/2014/main" val="1143430229"/>
                    </a:ext>
                  </a:extLst>
                </a:gridCol>
                <a:gridCol w="1091624">
                  <a:extLst>
                    <a:ext uri="{9D8B030D-6E8A-4147-A177-3AD203B41FA5}">
                      <a16:colId xmlns:a16="http://schemas.microsoft.com/office/drawing/2014/main" val="2720524821"/>
                    </a:ext>
                  </a:extLst>
                </a:gridCol>
                <a:gridCol w="1091624">
                  <a:extLst>
                    <a:ext uri="{9D8B030D-6E8A-4147-A177-3AD203B41FA5}">
                      <a16:colId xmlns:a16="http://schemas.microsoft.com/office/drawing/2014/main" val="140437720"/>
                    </a:ext>
                  </a:extLst>
                </a:gridCol>
                <a:gridCol w="1091624">
                  <a:extLst>
                    <a:ext uri="{9D8B030D-6E8A-4147-A177-3AD203B41FA5}">
                      <a16:colId xmlns:a16="http://schemas.microsoft.com/office/drawing/2014/main" val="905341059"/>
                    </a:ext>
                  </a:extLst>
                </a:gridCol>
                <a:gridCol w="1091624">
                  <a:extLst>
                    <a:ext uri="{9D8B030D-6E8A-4147-A177-3AD203B41FA5}">
                      <a16:colId xmlns:a16="http://schemas.microsoft.com/office/drawing/2014/main" val="3678937623"/>
                    </a:ext>
                  </a:extLst>
                </a:gridCol>
                <a:gridCol w="1091624">
                  <a:extLst>
                    <a:ext uri="{9D8B030D-6E8A-4147-A177-3AD203B41FA5}">
                      <a16:colId xmlns:a16="http://schemas.microsoft.com/office/drawing/2014/main" val="2230709711"/>
                    </a:ext>
                  </a:extLst>
                </a:gridCol>
              </a:tblGrid>
              <a:tr h="449418">
                <a:tc>
                  <a:txBody>
                    <a:bodyPr/>
                    <a:lstStyle/>
                    <a:p>
                      <a:pPr algn="ctr"/>
                      <a:r>
                        <a:rPr lang="en-US" smtClean="0"/>
                        <a:t>Nguyên</a:t>
                      </a:r>
                      <a:r>
                        <a:rPr lang="en-US" baseline="0" smtClean="0"/>
                        <a:t> tố</a:t>
                      </a:r>
                      <a:endParaRPr lang="en-US"/>
                    </a:p>
                  </a:txBody>
                  <a:tcPr/>
                </a:tc>
                <a:tc>
                  <a:txBody>
                    <a:bodyPr/>
                    <a:lstStyle/>
                    <a:p>
                      <a:pPr algn="ctr"/>
                      <a:r>
                        <a:rPr lang="en-US" smtClean="0"/>
                        <a:t>Na</a:t>
                      </a:r>
                      <a:endParaRPr lang="en-US"/>
                    </a:p>
                  </a:txBody>
                  <a:tcPr/>
                </a:tc>
                <a:tc>
                  <a:txBody>
                    <a:bodyPr/>
                    <a:lstStyle/>
                    <a:p>
                      <a:pPr algn="ctr"/>
                      <a:r>
                        <a:rPr lang="en-US" smtClean="0"/>
                        <a:t>K</a:t>
                      </a:r>
                      <a:endParaRPr lang="en-US"/>
                    </a:p>
                  </a:txBody>
                  <a:tcPr/>
                </a:tc>
                <a:tc>
                  <a:txBody>
                    <a:bodyPr/>
                    <a:lstStyle/>
                    <a:p>
                      <a:pPr algn="ctr"/>
                      <a:r>
                        <a:rPr lang="en-US" smtClean="0"/>
                        <a:t>Mg</a:t>
                      </a:r>
                      <a:endParaRPr lang="en-US"/>
                    </a:p>
                  </a:txBody>
                  <a:tcPr/>
                </a:tc>
                <a:tc>
                  <a:txBody>
                    <a:bodyPr/>
                    <a:lstStyle/>
                    <a:p>
                      <a:pPr algn="ctr"/>
                      <a:r>
                        <a:rPr lang="en-US" smtClean="0"/>
                        <a:t>Ba</a:t>
                      </a:r>
                      <a:endParaRPr lang="en-US"/>
                    </a:p>
                  </a:txBody>
                  <a:tcPr/>
                </a:tc>
                <a:tc>
                  <a:txBody>
                    <a:bodyPr/>
                    <a:lstStyle/>
                    <a:p>
                      <a:pPr algn="ctr"/>
                      <a:r>
                        <a:rPr lang="en-US" smtClean="0"/>
                        <a:t>Be</a:t>
                      </a:r>
                      <a:endParaRPr lang="en-US"/>
                    </a:p>
                  </a:txBody>
                  <a:tcPr/>
                </a:tc>
                <a:tc>
                  <a:txBody>
                    <a:bodyPr/>
                    <a:lstStyle/>
                    <a:p>
                      <a:pPr algn="ctr"/>
                      <a:r>
                        <a:rPr lang="en-US" smtClean="0"/>
                        <a:t>B</a:t>
                      </a:r>
                      <a:endParaRPr lang="en-US"/>
                    </a:p>
                  </a:txBody>
                  <a:tcPr/>
                </a:tc>
                <a:tc>
                  <a:txBody>
                    <a:bodyPr/>
                    <a:lstStyle/>
                    <a:p>
                      <a:pPr algn="ctr"/>
                      <a:r>
                        <a:rPr lang="en-US" smtClean="0"/>
                        <a:t>C</a:t>
                      </a:r>
                      <a:endParaRPr lang="en-US"/>
                    </a:p>
                  </a:txBody>
                  <a:tcPr/>
                </a:tc>
                <a:tc>
                  <a:txBody>
                    <a:bodyPr/>
                    <a:lstStyle/>
                    <a:p>
                      <a:pPr algn="ctr"/>
                      <a:r>
                        <a:rPr lang="en-US" smtClean="0"/>
                        <a:t>N</a:t>
                      </a:r>
                      <a:endParaRPr lang="en-US"/>
                    </a:p>
                  </a:txBody>
                  <a:tcPr/>
                </a:tc>
                <a:extLst>
                  <a:ext uri="{0D108BD9-81ED-4DB2-BD59-A6C34878D82A}">
                    <a16:rowId xmlns:a16="http://schemas.microsoft.com/office/drawing/2014/main" val="3937892952"/>
                  </a:ext>
                </a:extLst>
              </a:tr>
              <a:tr h="449418">
                <a:tc>
                  <a:txBody>
                    <a:bodyPr/>
                    <a:lstStyle/>
                    <a:p>
                      <a:pPr algn="ctr"/>
                      <a:r>
                        <a:rPr lang="en-US" smtClean="0"/>
                        <a:t>Chu kì</a:t>
                      </a: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392278428"/>
                  </a:ext>
                </a:extLst>
              </a:tr>
              <a:tr h="449418">
                <a:tc>
                  <a:txBody>
                    <a:bodyPr/>
                    <a:lstStyle/>
                    <a:p>
                      <a:pPr algn="ctr"/>
                      <a:r>
                        <a:rPr lang="en-US" smtClean="0"/>
                        <a:t>Nhóm</a:t>
                      </a: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204094539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7256115"/>
              </p:ext>
            </p:extLst>
          </p:nvPr>
        </p:nvGraphicFramePr>
        <p:xfrm>
          <a:off x="1119903" y="3234966"/>
          <a:ext cx="9824616" cy="2128886"/>
        </p:xfrm>
        <a:graphic>
          <a:graphicData uri="http://schemas.openxmlformats.org/drawingml/2006/table">
            <a:tbl>
              <a:tblPr firstRow="1" bandRow="1">
                <a:tableStyleId>{5C22544A-7EE6-4342-B048-85BDC9FD1C3A}</a:tableStyleId>
              </a:tblPr>
              <a:tblGrid>
                <a:gridCol w="1091624">
                  <a:extLst>
                    <a:ext uri="{9D8B030D-6E8A-4147-A177-3AD203B41FA5}">
                      <a16:colId xmlns:a16="http://schemas.microsoft.com/office/drawing/2014/main" val="1479579373"/>
                    </a:ext>
                  </a:extLst>
                </a:gridCol>
                <a:gridCol w="1091624">
                  <a:extLst>
                    <a:ext uri="{9D8B030D-6E8A-4147-A177-3AD203B41FA5}">
                      <a16:colId xmlns:a16="http://schemas.microsoft.com/office/drawing/2014/main" val="318440391"/>
                    </a:ext>
                  </a:extLst>
                </a:gridCol>
                <a:gridCol w="1091624">
                  <a:extLst>
                    <a:ext uri="{9D8B030D-6E8A-4147-A177-3AD203B41FA5}">
                      <a16:colId xmlns:a16="http://schemas.microsoft.com/office/drawing/2014/main" val="3075566692"/>
                    </a:ext>
                  </a:extLst>
                </a:gridCol>
                <a:gridCol w="1091624">
                  <a:extLst>
                    <a:ext uri="{9D8B030D-6E8A-4147-A177-3AD203B41FA5}">
                      <a16:colId xmlns:a16="http://schemas.microsoft.com/office/drawing/2014/main" val="1143430229"/>
                    </a:ext>
                  </a:extLst>
                </a:gridCol>
                <a:gridCol w="1091624">
                  <a:extLst>
                    <a:ext uri="{9D8B030D-6E8A-4147-A177-3AD203B41FA5}">
                      <a16:colId xmlns:a16="http://schemas.microsoft.com/office/drawing/2014/main" val="2720524821"/>
                    </a:ext>
                  </a:extLst>
                </a:gridCol>
                <a:gridCol w="1091624">
                  <a:extLst>
                    <a:ext uri="{9D8B030D-6E8A-4147-A177-3AD203B41FA5}">
                      <a16:colId xmlns:a16="http://schemas.microsoft.com/office/drawing/2014/main" val="140437720"/>
                    </a:ext>
                  </a:extLst>
                </a:gridCol>
                <a:gridCol w="1091624">
                  <a:extLst>
                    <a:ext uri="{9D8B030D-6E8A-4147-A177-3AD203B41FA5}">
                      <a16:colId xmlns:a16="http://schemas.microsoft.com/office/drawing/2014/main" val="905341059"/>
                    </a:ext>
                  </a:extLst>
                </a:gridCol>
                <a:gridCol w="1091624">
                  <a:extLst>
                    <a:ext uri="{9D8B030D-6E8A-4147-A177-3AD203B41FA5}">
                      <a16:colId xmlns:a16="http://schemas.microsoft.com/office/drawing/2014/main" val="3678937623"/>
                    </a:ext>
                  </a:extLst>
                </a:gridCol>
                <a:gridCol w="1091624">
                  <a:extLst>
                    <a:ext uri="{9D8B030D-6E8A-4147-A177-3AD203B41FA5}">
                      <a16:colId xmlns:a16="http://schemas.microsoft.com/office/drawing/2014/main" val="2230709711"/>
                    </a:ext>
                  </a:extLst>
                </a:gridCol>
              </a:tblGrid>
              <a:tr h="885466">
                <a:tc>
                  <a:txBody>
                    <a:bodyPr/>
                    <a:lstStyle/>
                    <a:p>
                      <a:pPr algn="ctr"/>
                      <a:r>
                        <a:rPr lang="en-US" smtClean="0"/>
                        <a:t>Nguyên</a:t>
                      </a:r>
                      <a:r>
                        <a:rPr lang="en-US" baseline="0" smtClean="0"/>
                        <a:t> tố</a:t>
                      </a:r>
                      <a:endParaRPr lang="en-US"/>
                    </a:p>
                  </a:txBody>
                  <a:tcPr/>
                </a:tc>
                <a:tc>
                  <a:txBody>
                    <a:bodyPr/>
                    <a:lstStyle/>
                    <a:p>
                      <a:pPr algn="ctr"/>
                      <a:r>
                        <a:rPr lang="en-US" smtClean="0"/>
                        <a:t>Na</a:t>
                      </a:r>
                      <a:endParaRPr lang="en-US"/>
                    </a:p>
                  </a:txBody>
                  <a:tcPr/>
                </a:tc>
                <a:tc>
                  <a:txBody>
                    <a:bodyPr/>
                    <a:lstStyle/>
                    <a:p>
                      <a:pPr algn="ctr"/>
                      <a:r>
                        <a:rPr lang="en-US" smtClean="0"/>
                        <a:t>K</a:t>
                      </a:r>
                      <a:endParaRPr lang="en-US"/>
                    </a:p>
                  </a:txBody>
                  <a:tcPr/>
                </a:tc>
                <a:tc>
                  <a:txBody>
                    <a:bodyPr/>
                    <a:lstStyle/>
                    <a:p>
                      <a:pPr algn="ctr"/>
                      <a:r>
                        <a:rPr lang="en-US" smtClean="0"/>
                        <a:t>Mg</a:t>
                      </a:r>
                      <a:endParaRPr lang="en-US"/>
                    </a:p>
                  </a:txBody>
                  <a:tcPr/>
                </a:tc>
                <a:tc>
                  <a:txBody>
                    <a:bodyPr/>
                    <a:lstStyle/>
                    <a:p>
                      <a:pPr algn="ctr"/>
                      <a:r>
                        <a:rPr lang="en-US" smtClean="0"/>
                        <a:t>Ba</a:t>
                      </a:r>
                      <a:endParaRPr lang="en-US"/>
                    </a:p>
                  </a:txBody>
                  <a:tcPr/>
                </a:tc>
                <a:tc>
                  <a:txBody>
                    <a:bodyPr/>
                    <a:lstStyle/>
                    <a:p>
                      <a:pPr algn="ctr"/>
                      <a:r>
                        <a:rPr lang="en-US" smtClean="0"/>
                        <a:t>Be</a:t>
                      </a:r>
                      <a:endParaRPr lang="en-US"/>
                    </a:p>
                  </a:txBody>
                  <a:tcPr/>
                </a:tc>
                <a:tc>
                  <a:txBody>
                    <a:bodyPr/>
                    <a:lstStyle/>
                    <a:p>
                      <a:pPr algn="ctr"/>
                      <a:r>
                        <a:rPr lang="en-US" smtClean="0"/>
                        <a:t>B</a:t>
                      </a:r>
                      <a:endParaRPr lang="en-US"/>
                    </a:p>
                  </a:txBody>
                  <a:tcPr/>
                </a:tc>
                <a:tc>
                  <a:txBody>
                    <a:bodyPr/>
                    <a:lstStyle/>
                    <a:p>
                      <a:pPr algn="ctr"/>
                      <a:r>
                        <a:rPr lang="en-US" smtClean="0"/>
                        <a:t>C</a:t>
                      </a:r>
                      <a:endParaRPr lang="en-US"/>
                    </a:p>
                  </a:txBody>
                  <a:tcPr/>
                </a:tc>
                <a:tc>
                  <a:txBody>
                    <a:bodyPr/>
                    <a:lstStyle/>
                    <a:p>
                      <a:pPr algn="ctr"/>
                      <a:r>
                        <a:rPr lang="en-US" smtClean="0"/>
                        <a:t>N</a:t>
                      </a:r>
                      <a:endParaRPr lang="en-US"/>
                    </a:p>
                  </a:txBody>
                  <a:tcPr/>
                </a:tc>
                <a:extLst>
                  <a:ext uri="{0D108BD9-81ED-4DB2-BD59-A6C34878D82A}">
                    <a16:rowId xmlns:a16="http://schemas.microsoft.com/office/drawing/2014/main" val="3937892952"/>
                  </a:ext>
                </a:extLst>
              </a:tr>
              <a:tr h="621710">
                <a:tc>
                  <a:txBody>
                    <a:bodyPr/>
                    <a:lstStyle/>
                    <a:p>
                      <a:pPr algn="ctr"/>
                      <a:r>
                        <a:rPr lang="en-US" b="1" smtClean="0">
                          <a:solidFill>
                            <a:srgbClr val="FF0000"/>
                          </a:solidFill>
                        </a:rPr>
                        <a:t>Chu kì</a:t>
                      </a:r>
                      <a:endParaRPr lang="en-US" b="1">
                        <a:solidFill>
                          <a:srgbClr val="FF0000"/>
                        </a:solidFill>
                      </a:endParaRPr>
                    </a:p>
                  </a:txBody>
                  <a:tcPr/>
                </a:tc>
                <a:tc>
                  <a:txBody>
                    <a:bodyPr/>
                    <a:lstStyle/>
                    <a:p>
                      <a:pPr algn="ctr"/>
                      <a:r>
                        <a:rPr lang="en-US" b="1" smtClean="0">
                          <a:solidFill>
                            <a:srgbClr val="FF0000"/>
                          </a:solidFill>
                        </a:rPr>
                        <a:t>3</a:t>
                      </a:r>
                      <a:endParaRPr lang="en-US" b="1">
                        <a:solidFill>
                          <a:srgbClr val="FF0000"/>
                        </a:solidFill>
                      </a:endParaRPr>
                    </a:p>
                  </a:txBody>
                  <a:tcPr/>
                </a:tc>
                <a:tc>
                  <a:txBody>
                    <a:bodyPr/>
                    <a:lstStyle/>
                    <a:p>
                      <a:pPr algn="ctr"/>
                      <a:r>
                        <a:rPr lang="en-US" b="1" smtClean="0">
                          <a:solidFill>
                            <a:srgbClr val="FF0000"/>
                          </a:solidFill>
                        </a:rPr>
                        <a:t>4</a:t>
                      </a:r>
                      <a:endParaRPr lang="en-US" b="1">
                        <a:solidFill>
                          <a:srgbClr val="FF0000"/>
                        </a:solidFill>
                      </a:endParaRPr>
                    </a:p>
                  </a:txBody>
                  <a:tcPr/>
                </a:tc>
                <a:tc>
                  <a:txBody>
                    <a:bodyPr/>
                    <a:lstStyle/>
                    <a:p>
                      <a:pPr algn="ctr"/>
                      <a:r>
                        <a:rPr lang="en-US" b="1" smtClean="0">
                          <a:solidFill>
                            <a:srgbClr val="FF0000"/>
                          </a:solidFill>
                        </a:rPr>
                        <a:t>3</a:t>
                      </a:r>
                      <a:endParaRPr lang="en-US" b="1">
                        <a:solidFill>
                          <a:srgbClr val="FF0000"/>
                        </a:solidFill>
                      </a:endParaRPr>
                    </a:p>
                  </a:txBody>
                  <a:tcPr/>
                </a:tc>
                <a:tc>
                  <a:txBody>
                    <a:bodyPr/>
                    <a:lstStyle/>
                    <a:p>
                      <a:pPr algn="ctr"/>
                      <a:r>
                        <a:rPr lang="en-US" b="1" smtClean="0">
                          <a:solidFill>
                            <a:srgbClr val="FF0000"/>
                          </a:solidFill>
                        </a:rPr>
                        <a:t>6</a:t>
                      </a:r>
                      <a:endParaRPr lang="en-US" b="1">
                        <a:solidFill>
                          <a:srgbClr val="FF0000"/>
                        </a:solidFill>
                      </a:endParaRPr>
                    </a:p>
                  </a:txBody>
                  <a:tcPr/>
                </a:tc>
                <a:tc>
                  <a:txBody>
                    <a:bodyPr/>
                    <a:lstStyle/>
                    <a:p>
                      <a:pPr algn="ctr"/>
                      <a:r>
                        <a:rPr lang="en-US" b="1" smtClean="0">
                          <a:solidFill>
                            <a:srgbClr val="FF0000"/>
                          </a:solidFill>
                        </a:rPr>
                        <a:t>2</a:t>
                      </a:r>
                      <a:endParaRPr lang="en-US" b="1">
                        <a:solidFill>
                          <a:srgbClr val="FF0000"/>
                        </a:solidFill>
                      </a:endParaRPr>
                    </a:p>
                  </a:txBody>
                  <a:tcPr/>
                </a:tc>
                <a:tc>
                  <a:txBody>
                    <a:bodyPr/>
                    <a:lstStyle/>
                    <a:p>
                      <a:pPr algn="ctr"/>
                      <a:r>
                        <a:rPr lang="en-US" b="1" smtClean="0">
                          <a:solidFill>
                            <a:srgbClr val="FF0000"/>
                          </a:solidFill>
                        </a:rPr>
                        <a:t>2</a:t>
                      </a:r>
                      <a:endParaRPr lang="en-US" b="1">
                        <a:solidFill>
                          <a:srgbClr val="FF0000"/>
                        </a:solidFill>
                      </a:endParaRPr>
                    </a:p>
                  </a:txBody>
                  <a:tcPr/>
                </a:tc>
                <a:tc>
                  <a:txBody>
                    <a:bodyPr/>
                    <a:lstStyle/>
                    <a:p>
                      <a:pPr algn="ctr"/>
                      <a:r>
                        <a:rPr lang="en-US" b="1" smtClean="0">
                          <a:solidFill>
                            <a:srgbClr val="FF0000"/>
                          </a:solidFill>
                        </a:rPr>
                        <a:t>2</a:t>
                      </a:r>
                      <a:endParaRPr lang="en-US" b="1">
                        <a:solidFill>
                          <a:srgbClr val="FF0000"/>
                        </a:solidFill>
                      </a:endParaRPr>
                    </a:p>
                  </a:txBody>
                  <a:tcPr/>
                </a:tc>
                <a:tc>
                  <a:txBody>
                    <a:bodyPr/>
                    <a:lstStyle/>
                    <a:p>
                      <a:pPr algn="ctr"/>
                      <a:r>
                        <a:rPr lang="en-US" b="1" smtClean="0">
                          <a:solidFill>
                            <a:srgbClr val="FF0000"/>
                          </a:solidFill>
                        </a:rPr>
                        <a:t>2</a:t>
                      </a:r>
                      <a:endParaRPr lang="en-US" b="1">
                        <a:solidFill>
                          <a:srgbClr val="FF0000"/>
                        </a:solidFill>
                      </a:endParaRPr>
                    </a:p>
                  </a:txBody>
                  <a:tcPr/>
                </a:tc>
                <a:extLst>
                  <a:ext uri="{0D108BD9-81ED-4DB2-BD59-A6C34878D82A}">
                    <a16:rowId xmlns:a16="http://schemas.microsoft.com/office/drawing/2014/main" val="392278428"/>
                  </a:ext>
                </a:extLst>
              </a:tr>
              <a:tr h="621710">
                <a:tc>
                  <a:txBody>
                    <a:bodyPr/>
                    <a:lstStyle/>
                    <a:p>
                      <a:pPr algn="ctr"/>
                      <a:r>
                        <a:rPr lang="en-US" b="1" smtClean="0">
                          <a:solidFill>
                            <a:srgbClr val="FF0000"/>
                          </a:solidFill>
                        </a:rPr>
                        <a:t>Nhóm</a:t>
                      </a:r>
                      <a:endParaRPr lang="en-US" b="1">
                        <a:solidFill>
                          <a:srgbClr val="FF0000"/>
                        </a:solidFill>
                      </a:endParaRPr>
                    </a:p>
                  </a:txBody>
                  <a:tcPr/>
                </a:tc>
                <a:tc>
                  <a:txBody>
                    <a:bodyPr/>
                    <a:lstStyle/>
                    <a:p>
                      <a:pPr algn="ctr"/>
                      <a:r>
                        <a:rPr lang="en-US" b="1" smtClean="0">
                          <a:solidFill>
                            <a:srgbClr val="FF0000"/>
                          </a:solidFill>
                        </a:rPr>
                        <a:t>IA</a:t>
                      </a:r>
                      <a:endParaRPr lang="en-US" b="1">
                        <a:solidFill>
                          <a:srgbClr val="FF0000"/>
                        </a:solidFill>
                      </a:endParaRPr>
                    </a:p>
                  </a:txBody>
                  <a:tcPr/>
                </a:tc>
                <a:tc>
                  <a:txBody>
                    <a:bodyPr/>
                    <a:lstStyle/>
                    <a:p>
                      <a:pPr algn="ctr"/>
                      <a:r>
                        <a:rPr lang="en-US" b="1" smtClean="0">
                          <a:solidFill>
                            <a:srgbClr val="FF0000"/>
                          </a:solidFill>
                        </a:rPr>
                        <a:t>IA</a:t>
                      </a:r>
                      <a:endParaRPr lang="en-US" b="1">
                        <a:solidFill>
                          <a:srgbClr val="FF0000"/>
                        </a:solidFill>
                      </a:endParaRPr>
                    </a:p>
                  </a:txBody>
                  <a:tcPr/>
                </a:tc>
                <a:tc>
                  <a:txBody>
                    <a:bodyPr/>
                    <a:lstStyle/>
                    <a:p>
                      <a:pPr algn="ctr"/>
                      <a:r>
                        <a:rPr lang="en-US" b="1" smtClean="0">
                          <a:solidFill>
                            <a:srgbClr val="FF0000"/>
                          </a:solidFill>
                        </a:rPr>
                        <a:t>IIA</a:t>
                      </a:r>
                      <a:endParaRPr lang="en-US" b="1">
                        <a:solidFill>
                          <a:srgbClr val="FF0000"/>
                        </a:solidFill>
                      </a:endParaRPr>
                    </a:p>
                  </a:txBody>
                  <a:tcPr/>
                </a:tc>
                <a:tc>
                  <a:txBody>
                    <a:bodyPr/>
                    <a:lstStyle/>
                    <a:p>
                      <a:pPr algn="ctr"/>
                      <a:r>
                        <a:rPr lang="en-US" b="1" smtClean="0">
                          <a:solidFill>
                            <a:srgbClr val="FF0000"/>
                          </a:solidFill>
                        </a:rPr>
                        <a:t>IIA</a:t>
                      </a:r>
                      <a:endParaRPr lang="en-US" b="1">
                        <a:solidFill>
                          <a:srgbClr val="FF0000"/>
                        </a:solidFill>
                      </a:endParaRPr>
                    </a:p>
                  </a:txBody>
                  <a:tcPr/>
                </a:tc>
                <a:tc>
                  <a:txBody>
                    <a:bodyPr/>
                    <a:lstStyle/>
                    <a:p>
                      <a:pPr algn="ctr"/>
                      <a:r>
                        <a:rPr lang="en-US" b="1" smtClean="0">
                          <a:solidFill>
                            <a:srgbClr val="FF0000"/>
                          </a:solidFill>
                        </a:rPr>
                        <a:t>IIA</a:t>
                      </a:r>
                      <a:endParaRPr lang="en-US" b="1">
                        <a:solidFill>
                          <a:srgbClr val="FF0000"/>
                        </a:solidFill>
                      </a:endParaRPr>
                    </a:p>
                  </a:txBody>
                  <a:tcPr/>
                </a:tc>
                <a:tc>
                  <a:txBody>
                    <a:bodyPr/>
                    <a:lstStyle/>
                    <a:p>
                      <a:pPr algn="ctr"/>
                      <a:r>
                        <a:rPr lang="en-US" b="1" smtClean="0">
                          <a:solidFill>
                            <a:srgbClr val="FF0000"/>
                          </a:solidFill>
                        </a:rPr>
                        <a:t>IIIA</a:t>
                      </a:r>
                      <a:endParaRPr lang="en-US" b="1">
                        <a:solidFill>
                          <a:srgbClr val="FF0000"/>
                        </a:solidFill>
                      </a:endParaRPr>
                    </a:p>
                  </a:txBody>
                  <a:tcPr/>
                </a:tc>
                <a:tc>
                  <a:txBody>
                    <a:bodyPr/>
                    <a:lstStyle/>
                    <a:p>
                      <a:pPr algn="ctr"/>
                      <a:r>
                        <a:rPr lang="en-US" b="1" smtClean="0">
                          <a:solidFill>
                            <a:srgbClr val="FF0000"/>
                          </a:solidFill>
                        </a:rPr>
                        <a:t>IVA</a:t>
                      </a:r>
                      <a:endParaRPr lang="en-US" b="1">
                        <a:solidFill>
                          <a:srgbClr val="FF0000"/>
                        </a:solidFill>
                      </a:endParaRPr>
                    </a:p>
                  </a:txBody>
                  <a:tcPr/>
                </a:tc>
                <a:tc>
                  <a:txBody>
                    <a:bodyPr/>
                    <a:lstStyle/>
                    <a:p>
                      <a:pPr algn="ctr"/>
                      <a:r>
                        <a:rPr lang="en-US" b="1" smtClean="0">
                          <a:solidFill>
                            <a:srgbClr val="FF0000"/>
                          </a:solidFill>
                        </a:rPr>
                        <a:t>VA</a:t>
                      </a:r>
                      <a:endParaRPr lang="en-US" b="1">
                        <a:solidFill>
                          <a:srgbClr val="FF0000"/>
                        </a:solidFill>
                      </a:endParaRPr>
                    </a:p>
                  </a:txBody>
                  <a:tcPr/>
                </a:tc>
                <a:extLst>
                  <a:ext uri="{0D108BD9-81ED-4DB2-BD59-A6C34878D82A}">
                    <a16:rowId xmlns:a16="http://schemas.microsoft.com/office/drawing/2014/main" val="2040945393"/>
                  </a:ext>
                </a:extLst>
              </a:tr>
            </a:tbl>
          </a:graphicData>
        </a:graphic>
      </p:graphicFrame>
    </p:spTree>
    <p:extLst>
      <p:ext uri="{BB962C8B-B14F-4D97-AF65-F5344CB8AC3E}">
        <p14:creationId xmlns:p14="http://schemas.microsoft.com/office/powerpoint/2010/main" val="3359659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9582" y="311727"/>
            <a:ext cx="9570027" cy="523220"/>
          </a:xfrm>
          <a:prstGeom prst="rect">
            <a:avLst/>
          </a:prstGeom>
          <a:noFill/>
        </p:spPr>
        <p:txBody>
          <a:bodyPr wrap="square" rtlCol="0">
            <a:spAutoFit/>
          </a:bodyPr>
          <a:lstStyle/>
          <a:p>
            <a:r>
              <a:rPr lang="en-US" sz="2800" b="1" smtClean="0">
                <a:solidFill>
                  <a:srgbClr val="C00000"/>
                </a:solidFill>
              </a:rPr>
              <a:t>Các nhóm trình bày sản phẩm, theo đáp án. Chấm chéo lần 1.</a:t>
            </a:r>
            <a:endParaRPr lang="en-US" sz="2800" b="1">
              <a:solidFill>
                <a:srgbClr val="C0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3979" y="1675725"/>
            <a:ext cx="8505415" cy="4070447"/>
          </a:xfrm>
          <a:prstGeom prst="rect">
            <a:avLst/>
          </a:prstGeom>
        </p:spPr>
      </p:pic>
      <p:sp>
        <p:nvSpPr>
          <p:cNvPr id="9" name="TextBox 8"/>
          <p:cNvSpPr txBox="1"/>
          <p:nvPr/>
        </p:nvSpPr>
        <p:spPr>
          <a:xfrm>
            <a:off x="685800" y="3317881"/>
            <a:ext cx="1039090" cy="523220"/>
          </a:xfrm>
          <a:prstGeom prst="rect">
            <a:avLst/>
          </a:prstGeom>
          <a:solidFill>
            <a:schemeClr val="tx2">
              <a:lumMod val="40000"/>
              <a:lumOff val="60000"/>
            </a:schemeClr>
          </a:solidFill>
        </p:spPr>
        <p:txBody>
          <a:bodyPr wrap="square" rtlCol="0">
            <a:spAutoFit/>
          </a:bodyPr>
          <a:lstStyle/>
          <a:p>
            <a:r>
              <a:rPr lang="en-US" sz="2800" b="1" smtClean="0">
                <a:solidFill>
                  <a:srgbClr val="C00000"/>
                </a:solidFill>
              </a:rPr>
              <a:t>Hàng</a:t>
            </a:r>
            <a:endParaRPr lang="en-US" sz="2800" b="1">
              <a:solidFill>
                <a:srgbClr val="C00000"/>
              </a:solidFill>
            </a:endParaRPr>
          </a:p>
        </p:txBody>
      </p:sp>
      <p:sp>
        <p:nvSpPr>
          <p:cNvPr id="10" name="TextBox 9"/>
          <p:cNvSpPr txBox="1"/>
          <p:nvPr/>
        </p:nvSpPr>
        <p:spPr>
          <a:xfrm>
            <a:off x="2712027" y="732116"/>
            <a:ext cx="893619" cy="523220"/>
          </a:xfrm>
          <a:prstGeom prst="rect">
            <a:avLst/>
          </a:prstGeom>
          <a:solidFill>
            <a:schemeClr val="accent4">
              <a:lumMod val="50000"/>
            </a:schemeClr>
          </a:solidFill>
        </p:spPr>
        <p:txBody>
          <a:bodyPr wrap="square" rtlCol="0">
            <a:spAutoFit/>
          </a:bodyPr>
          <a:lstStyle/>
          <a:p>
            <a:r>
              <a:rPr lang="en-US" sz="2800" b="1" smtClean="0">
                <a:solidFill>
                  <a:schemeClr val="bg1"/>
                </a:solidFill>
              </a:rPr>
              <a:t>Cột</a:t>
            </a:r>
            <a:endParaRPr lang="en-US" sz="2800" b="1">
              <a:solidFill>
                <a:schemeClr val="bg1"/>
              </a:solidFill>
            </a:endParaRPr>
          </a:p>
        </p:txBody>
      </p:sp>
      <p:sp>
        <p:nvSpPr>
          <p:cNvPr id="11" name="Down Arrow 10"/>
          <p:cNvSpPr/>
          <p:nvPr/>
        </p:nvSpPr>
        <p:spPr>
          <a:xfrm>
            <a:off x="2956213" y="1270479"/>
            <a:ext cx="301337" cy="4052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1724890" y="3431121"/>
            <a:ext cx="987137" cy="360734"/>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565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5546" y="386499"/>
            <a:ext cx="10350631" cy="954107"/>
          </a:xfrm>
          <a:prstGeom prst="rect">
            <a:avLst/>
          </a:prstGeom>
          <a:noFill/>
        </p:spPr>
        <p:txBody>
          <a:bodyPr wrap="square" rtlCol="0">
            <a:spAutoFit/>
          </a:bodyPr>
          <a:lstStyle/>
          <a:p>
            <a:r>
              <a:rPr lang="en-US" sz="2800" b="1" smtClean="0">
                <a:solidFill>
                  <a:schemeClr val="tx1">
                    <a:lumMod val="95000"/>
                    <a:lumOff val="5000"/>
                  </a:schemeClr>
                </a:solidFill>
              </a:rPr>
              <a:t>Câu 4: Hãy kể tên nguyên tố thuộc chu kì nhỏ và cùng nhóm với nguyên tố beryllium, cùng chu kì với nguyên tố beryllium.</a:t>
            </a:r>
            <a:endParaRPr lang="en-US" sz="2800" b="1">
              <a:solidFill>
                <a:schemeClr val="tx1">
                  <a:lumMod val="95000"/>
                  <a:lumOff val="5000"/>
                </a:schemeClr>
              </a:solidFill>
            </a:endParaRPr>
          </a:p>
        </p:txBody>
      </p:sp>
      <p:sp>
        <p:nvSpPr>
          <p:cNvPr id="3" name="TextBox 2"/>
          <p:cNvSpPr txBox="1"/>
          <p:nvPr/>
        </p:nvSpPr>
        <p:spPr>
          <a:xfrm>
            <a:off x="886120" y="1659118"/>
            <a:ext cx="8069344" cy="954107"/>
          </a:xfrm>
          <a:prstGeom prst="rect">
            <a:avLst/>
          </a:prstGeom>
          <a:noFill/>
        </p:spPr>
        <p:txBody>
          <a:bodyPr wrap="square" rtlCol="0">
            <a:spAutoFit/>
          </a:bodyPr>
          <a:lstStyle/>
          <a:p>
            <a:r>
              <a:rPr lang="en-US" sz="2800" b="1" smtClean="0">
                <a:solidFill>
                  <a:schemeClr val="accent6">
                    <a:lumMod val="50000"/>
                  </a:schemeClr>
                </a:solidFill>
              </a:rPr>
              <a:t>- Cùng nhóm: Nguyên tố magnesium :  Mg.</a:t>
            </a:r>
          </a:p>
          <a:p>
            <a:r>
              <a:rPr lang="en-US" sz="2800" b="1" smtClean="0">
                <a:solidFill>
                  <a:schemeClr val="accent6">
                    <a:lumMod val="50000"/>
                  </a:schemeClr>
                </a:solidFill>
              </a:rPr>
              <a:t>- Cùng chu kì: Li, B, C, N, O, F, Ne.</a:t>
            </a:r>
            <a:endParaRPr lang="en-US" sz="2800" b="1">
              <a:solidFill>
                <a:schemeClr val="accent6">
                  <a:lumMod val="50000"/>
                </a:schemeClr>
              </a:solidFill>
            </a:endParaRPr>
          </a:p>
        </p:txBody>
      </p:sp>
    </p:spTree>
    <p:extLst>
      <p:ext uri="{BB962C8B-B14F-4D97-AF65-F5344CB8AC3E}">
        <p14:creationId xmlns:p14="http://schemas.microsoft.com/office/powerpoint/2010/main" val="2503692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0396" y="226243"/>
            <a:ext cx="5052767" cy="584775"/>
          </a:xfrm>
          <a:prstGeom prst="rect">
            <a:avLst/>
          </a:prstGeom>
          <a:noFill/>
        </p:spPr>
        <p:txBody>
          <a:bodyPr wrap="square" rtlCol="0">
            <a:spAutoFit/>
          </a:bodyPr>
          <a:lstStyle/>
          <a:p>
            <a:r>
              <a:rPr lang="en-US" sz="3200" b="1" smtClean="0">
                <a:solidFill>
                  <a:srgbClr val="FF0000"/>
                </a:solidFill>
              </a:rPr>
              <a:t>Hướng dẫn về nhà</a:t>
            </a:r>
            <a:endParaRPr lang="en-US" sz="3200" b="1">
              <a:solidFill>
                <a:srgbClr val="FF0000"/>
              </a:solidFill>
            </a:endParaRPr>
          </a:p>
        </p:txBody>
      </p:sp>
      <p:sp>
        <p:nvSpPr>
          <p:cNvPr id="3" name="TextBox 2"/>
          <p:cNvSpPr txBox="1"/>
          <p:nvPr/>
        </p:nvSpPr>
        <p:spPr>
          <a:xfrm>
            <a:off x="876692" y="1264878"/>
            <a:ext cx="9728463" cy="1815882"/>
          </a:xfrm>
          <a:prstGeom prst="rect">
            <a:avLst/>
          </a:prstGeom>
          <a:noFill/>
        </p:spPr>
        <p:txBody>
          <a:bodyPr wrap="square" rtlCol="0">
            <a:spAutoFit/>
          </a:bodyPr>
          <a:lstStyle/>
          <a:p>
            <a:r>
              <a:rPr lang="en-US" sz="2800" b="1" smtClean="0">
                <a:solidFill>
                  <a:schemeClr val="accent6">
                    <a:lumMod val="50000"/>
                  </a:schemeClr>
                </a:solidFill>
              </a:rPr>
              <a:t>- Tìm hiểu lại bảng tuần hoàn các nguyên tố: Các ô, cột- nhóm, Hàng-  chu kì.</a:t>
            </a:r>
          </a:p>
          <a:p>
            <a:r>
              <a:rPr lang="en-US" sz="2800" b="1" smtClean="0">
                <a:solidFill>
                  <a:schemeClr val="accent6">
                    <a:lumMod val="50000"/>
                  </a:schemeClr>
                </a:solidFill>
              </a:rPr>
              <a:t>- Tính chất của các nguyên tố cùng nhóm, cùng chu kì.</a:t>
            </a:r>
          </a:p>
          <a:p>
            <a:r>
              <a:rPr lang="en-US" sz="2800" b="1" smtClean="0">
                <a:solidFill>
                  <a:schemeClr val="accent6">
                    <a:lumMod val="50000"/>
                  </a:schemeClr>
                </a:solidFill>
              </a:rPr>
              <a:t>- Làm bài tập: 4.4; 4.5; 4.8; 4.9; 4.12; 4.18; 4.19 Sách bài tập.</a:t>
            </a:r>
            <a:endParaRPr lang="en-US" sz="2800" b="1">
              <a:solidFill>
                <a:schemeClr val="accent6">
                  <a:lumMod val="50000"/>
                </a:schemeClr>
              </a:solidFill>
            </a:endParaRPr>
          </a:p>
        </p:txBody>
      </p:sp>
    </p:spTree>
    <p:extLst>
      <p:ext uri="{BB962C8B-B14F-4D97-AF65-F5344CB8AC3E}">
        <p14:creationId xmlns:p14="http://schemas.microsoft.com/office/powerpoint/2010/main" val="965640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2618" y="273378"/>
            <a:ext cx="7532017" cy="954107"/>
          </a:xfrm>
          <a:prstGeom prst="rect">
            <a:avLst/>
          </a:prstGeom>
          <a:noFill/>
        </p:spPr>
        <p:txBody>
          <a:bodyPr wrap="square" rtlCol="0">
            <a:spAutoFit/>
          </a:bodyPr>
          <a:lstStyle/>
          <a:p>
            <a:r>
              <a:rPr lang="en-US" sz="2800" b="1" smtClean="0">
                <a:solidFill>
                  <a:srgbClr val="FF0000"/>
                </a:solidFill>
              </a:rPr>
              <a:t>III. Vị trí các nhóm nguyên tố kim loại, phi kim và khí hiếm trong bảng tuần hoàn</a:t>
            </a:r>
            <a:endParaRPr lang="en-US" sz="2800" b="1">
              <a:solidFill>
                <a:srgbClr val="FF0000"/>
              </a:solidFill>
            </a:endParaRPr>
          </a:p>
        </p:txBody>
      </p:sp>
      <p:sp>
        <p:nvSpPr>
          <p:cNvPr id="3" name="TextBox 2"/>
          <p:cNvSpPr txBox="1"/>
          <p:nvPr/>
        </p:nvSpPr>
        <p:spPr>
          <a:xfrm>
            <a:off x="1159496" y="1227485"/>
            <a:ext cx="3695307" cy="461665"/>
          </a:xfrm>
          <a:prstGeom prst="rect">
            <a:avLst/>
          </a:prstGeom>
          <a:noFill/>
        </p:spPr>
        <p:txBody>
          <a:bodyPr wrap="square" rtlCol="0">
            <a:spAutoFit/>
          </a:bodyPr>
          <a:lstStyle/>
          <a:p>
            <a:r>
              <a:rPr lang="en-US" sz="2400" b="1" smtClean="0">
                <a:solidFill>
                  <a:srgbClr val="C00000"/>
                </a:solidFill>
              </a:rPr>
              <a:t>1. Các nguyên tố kim loại</a:t>
            </a:r>
            <a:endParaRPr lang="en-US" sz="2400" b="1">
              <a:solidFill>
                <a:srgbClr val="C00000"/>
              </a:solidFill>
            </a:endParaRPr>
          </a:p>
        </p:txBody>
      </p:sp>
      <p:sp>
        <p:nvSpPr>
          <p:cNvPr id="4" name="TextBox 3"/>
          <p:cNvSpPr txBox="1"/>
          <p:nvPr/>
        </p:nvSpPr>
        <p:spPr>
          <a:xfrm>
            <a:off x="838984" y="1658372"/>
            <a:ext cx="10030119" cy="523220"/>
          </a:xfrm>
          <a:prstGeom prst="rect">
            <a:avLst/>
          </a:prstGeom>
          <a:noFill/>
        </p:spPr>
        <p:txBody>
          <a:bodyPr wrap="square" rtlCol="0">
            <a:spAutoFit/>
          </a:bodyPr>
          <a:lstStyle/>
          <a:p>
            <a:r>
              <a:rPr lang="en-US" sz="2800" b="1" smtClean="0">
                <a:solidFill>
                  <a:schemeClr val="bg2">
                    <a:lumMod val="10000"/>
                  </a:schemeClr>
                </a:solidFill>
              </a:rPr>
              <a:t>Hoạt động cặp đôi tìm hiểu các nguyên tố kim loại trong 5 phút</a:t>
            </a:r>
            <a:endParaRPr lang="en-US" sz="2800" b="1">
              <a:solidFill>
                <a:schemeClr val="bg2">
                  <a:lumMod val="10000"/>
                </a:schemeClr>
              </a:solidFill>
            </a:endParaRPr>
          </a:p>
        </p:txBody>
      </p:sp>
      <p:sp>
        <p:nvSpPr>
          <p:cNvPr id="5" name="TextBox 4"/>
          <p:cNvSpPr txBox="1"/>
          <p:nvPr/>
        </p:nvSpPr>
        <p:spPr>
          <a:xfrm>
            <a:off x="952107" y="2068968"/>
            <a:ext cx="3685881" cy="523220"/>
          </a:xfrm>
          <a:prstGeom prst="rect">
            <a:avLst/>
          </a:prstGeom>
          <a:noFill/>
        </p:spPr>
        <p:txBody>
          <a:bodyPr wrap="square" rtlCol="0">
            <a:spAutoFit/>
          </a:bodyPr>
          <a:lstStyle/>
          <a:p>
            <a:r>
              <a:rPr lang="en-US" sz="2800" b="1" smtClean="0">
                <a:solidFill>
                  <a:schemeClr val="tx1">
                    <a:lumMod val="95000"/>
                    <a:lumOff val="5000"/>
                  </a:schemeClr>
                </a:solidFill>
              </a:rPr>
              <a:t>Hoàn thành bảng sau:</a:t>
            </a:r>
            <a:endParaRPr lang="en-US" sz="2800" b="1">
              <a:solidFill>
                <a:schemeClr val="tx1">
                  <a:lumMod val="95000"/>
                  <a:lumOff val="5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528760270"/>
              </p:ext>
            </p:extLst>
          </p:nvPr>
        </p:nvGraphicFramePr>
        <p:xfrm>
          <a:off x="1159496" y="2731093"/>
          <a:ext cx="10237514" cy="3138600"/>
        </p:xfrm>
        <a:graphic>
          <a:graphicData uri="http://schemas.openxmlformats.org/drawingml/2006/table">
            <a:tbl>
              <a:tblPr firstRow="1" bandRow="1">
                <a:tableStyleId>{5C22544A-7EE6-4342-B048-85BDC9FD1C3A}</a:tableStyleId>
              </a:tblPr>
              <a:tblGrid>
                <a:gridCol w="1659120">
                  <a:extLst>
                    <a:ext uri="{9D8B030D-6E8A-4147-A177-3AD203B41FA5}">
                      <a16:colId xmlns:a16="http://schemas.microsoft.com/office/drawing/2014/main" val="3166964074"/>
                    </a:ext>
                  </a:extLst>
                </a:gridCol>
                <a:gridCol w="1265884">
                  <a:extLst>
                    <a:ext uri="{9D8B030D-6E8A-4147-A177-3AD203B41FA5}">
                      <a16:colId xmlns:a16="http://schemas.microsoft.com/office/drawing/2014/main" val="2338782350"/>
                    </a:ext>
                  </a:extLst>
                </a:gridCol>
                <a:gridCol w="1462502">
                  <a:extLst>
                    <a:ext uri="{9D8B030D-6E8A-4147-A177-3AD203B41FA5}">
                      <a16:colId xmlns:a16="http://schemas.microsoft.com/office/drawing/2014/main" val="1316186849"/>
                    </a:ext>
                  </a:extLst>
                </a:gridCol>
                <a:gridCol w="1462502">
                  <a:extLst>
                    <a:ext uri="{9D8B030D-6E8A-4147-A177-3AD203B41FA5}">
                      <a16:colId xmlns:a16="http://schemas.microsoft.com/office/drawing/2014/main" val="360447187"/>
                    </a:ext>
                  </a:extLst>
                </a:gridCol>
                <a:gridCol w="1462502">
                  <a:extLst>
                    <a:ext uri="{9D8B030D-6E8A-4147-A177-3AD203B41FA5}">
                      <a16:colId xmlns:a16="http://schemas.microsoft.com/office/drawing/2014/main" val="19146103"/>
                    </a:ext>
                  </a:extLst>
                </a:gridCol>
                <a:gridCol w="1462502">
                  <a:extLst>
                    <a:ext uri="{9D8B030D-6E8A-4147-A177-3AD203B41FA5}">
                      <a16:colId xmlns:a16="http://schemas.microsoft.com/office/drawing/2014/main" val="769838665"/>
                    </a:ext>
                  </a:extLst>
                </a:gridCol>
                <a:gridCol w="1462502">
                  <a:extLst>
                    <a:ext uri="{9D8B030D-6E8A-4147-A177-3AD203B41FA5}">
                      <a16:colId xmlns:a16="http://schemas.microsoft.com/office/drawing/2014/main" val="3844804360"/>
                    </a:ext>
                  </a:extLst>
                </a:gridCol>
              </a:tblGrid>
              <a:tr h="541565">
                <a:tc>
                  <a:txBody>
                    <a:bodyPr/>
                    <a:lstStyle/>
                    <a:p>
                      <a:pPr algn="ctr"/>
                      <a:r>
                        <a:rPr lang="en-US" sz="2800" b="1" smtClean="0"/>
                        <a:t>Kí</a:t>
                      </a:r>
                      <a:r>
                        <a:rPr lang="en-US" sz="2800" b="1" baseline="0" smtClean="0"/>
                        <a:t> hiệu </a:t>
                      </a:r>
                      <a:endParaRPr lang="en-US" sz="2800" b="1"/>
                    </a:p>
                  </a:txBody>
                  <a:tcPr/>
                </a:tc>
                <a:tc>
                  <a:txBody>
                    <a:bodyPr/>
                    <a:lstStyle/>
                    <a:p>
                      <a:pPr algn="ctr"/>
                      <a:r>
                        <a:rPr lang="en-US" sz="2800" b="1" smtClean="0"/>
                        <a:t>Al</a:t>
                      </a:r>
                      <a:endParaRPr lang="en-US" sz="2800" b="1"/>
                    </a:p>
                  </a:txBody>
                  <a:tcPr/>
                </a:tc>
                <a:tc>
                  <a:txBody>
                    <a:bodyPr/>
                    <a:lstStyle/>
                    <a:p>
                      <a:pPr algn="ctr"/>
                      <a:r>
                        <a:rPr lang="en-US" sz="2800" b="1" smtClean="0"/>
                        <a:t>Fe</a:t>
                      </a:r>
                      <a:endParaRPr lang="en-US" sz="2800" b="1"/>
                    </a:p>
                  </a:txBody>
                  <a:tcPr/>
                </a:tc>
                <a:tc>
                  <a:txBody>
                    <a:bodyPr/>
                    <a:lstStyle/>
                    <a:p>
                      <a:pPr algn="ctr"/>
                      <a:r>
                        <a:rPr lang="en-US" sz="2800" b="1" smtClean="0"/>
                        <a:t>Cu</a:t>
                      </a:r>
                      <a:endParaRPr lang="en-US" sz="2800" b="1"/>
                    </a:p>
                  </a:txBody>
                  <a:tcPr/>
                </a:tc>
                <a:tc>
                  <a:txBody>
                    <a:bodyPr/>
                    <a:lstStyle/>
                    <a:p>
                      <a:pPr algn="ctr"/>
                      <a:r>
                        <a:rPr lang="en-US" sz="2800" b="1" smtClean="0"/>
                        <a:t>Au</a:t>
                      </a:r>
                      <a:endParaRPr lang="en-US" sz="2800" b="1"/>
                    </a:p>
                  </a:txBody>
                  <a:tcPr/>
                </a:tc>
                <a:tc>
                  <a:txBody>
                    <a:bodyPr/>
                    <a:lstStyle/>
                    <a:p>
                      <a:pPr algn="ctr"/>
                      <a:r>
                        <a:rPr lang="en-US" sz="2800" b="1" smtClean="0"/>
                        <a:t>Ca</a:t>
                      </a:r>
                      <a:endParaRPr lang="en-US" sz="2800" b="1"/>
                    </a:p>
                  </a:txBody>
                  <a:tcPr/>
                </a:tc>
                <a:tc>
                  <a:txBody>
                    <a:bodyPr/>
                    <a:lstStyle/>
                    <a:p>
                      <a:pPr algn="ctr"/>
                      <a:r>
                        <a:rPr lang="en-US" sz="2800" b="1" smtClean="0"/>
                        <a:t>Na</a:t>
                      </a:r>
                      <a:endParaRPr lang="en-US" sz="2800" b="1"/>
                    </a:p>
                  </a:txBody>
                  <a:tcPr/>
                </a:tc>
                <a:extLst>
                  <a:ext uri="{0D108BD9-81ED-4DB2-BD59-A6C34878D82A}">
                    <a16:rowId xmlns:a16="http://schemas.microsoft.com/office/drawing/2014/main" val="2477606923"/>
                  </a:ext>
                </a:extLst>
              </a:tr>
              <a:tr h="526345">
                <a:tc>
                  <a:txBody>
                    <a:bodyPr/>
                    <a:lstStyle/>
                    <a:p>
                      <a:pPr algn="ctr"/>
                      <a:r>
                        <a:rPr lang="en-US" sz="2800" b="1" smtClean="0"/>
                        <a:t>Số</a:t>
                      </a:r>
                      <a:r>
                        <a:rPr lang="en-US" sz="2800" b="1" baseline="0" smtClean="0"/>
                        <a:t> thứ tự</a:t>
                      </a:r>
                      <a:endParaRPr lang="en-US" sz="2800" b="1"/>
                    </a:p>
                  </a:txBody>
                  <a:tcPr/>
                </a:tc>
                <a:tc>
                  <a:txBody>
                    <a:bodyPr/>
                    <a:lstStyle/>
                    <a:p>
                      <a:pPr algn="ctr"/>
                      <a:endParaRPr lang="en-US" sz="2800" b="1"/>
                    </a:p>
                  </a:txBody>
                  <a:tcPr/>
                </a:tc>
                <a:tc>
                  <a:txBody>
                    <a:bodyPr/>
                    <a:lstStyle/>
                    <a:p>
                      <a:pPr algn="ctr"/>
                      <a:endParaRPr lang="en-US" sz="2800" b="1"/>
                    </a:p>
                  </a:txBody>
                  <a:tcPr/>
                </a:tc>
                <a:tc>
                  <a:txBody>
                    <a:bodyPr/>
                    <a:lstStyle/>
                    <a:p>
                      <a:pPr algn="ctr"/>
                      <a:endParaRPr lang="en-US" sz="2800" b="1"/>
                    </a:p>
                  </a:txBody>
                  <a:tcPr/>
                </a:tc>
                <a:tc>
                  <a:txBody>
                    <a:bodyPr/>
                    <a:lstStyle/>
                    <a:p>
                      <a:pPr algn="ctr"/>
                      <a:endParaRPr lang="en-US" sz="2800" b="1"/>
                    </a:p>
                  </a:txBody>
                  <a:tcPr/>
                </a:tc>
                <a:tc>
                  <a:txBody>
                    <a:bodyPr/>
                    <a:lstStyle/>
                    <a:p>
                      <a:pPr algn="ctr"/>
                      <a:endParaRPr lang="en-US" sz="2800" b="1"/>
                    </a:p>
                  </a:txBody>
                  <a:tcPr/>
                </a:tc>
                <a:tc>
                  <a:txBody>
                    <a:bodyPr/>
                    <a:lstStyle/>
                    <a:p>
                      <a:pPr algn="ctr"/>
                      <a:endParaRPr lang="en-US" sz="2800" b="1"/>
                    </a:p>
                  </a:txBody>
                  <a:tcPr/>
                </a:tc>
                <a:extLst>
                  <a:ext uri="{0D108BD9-81ED-4DB2-BD59-A6C34878D82A}">
                    <a16:rowId xmlns:a16="http://schemas.microsoft.com/office/drawing/2014/main" val="3524239354"/>
                  </a:ext>
                </a:extLst>
              </a:tr>
              <a:tr h="541565">
                <a:tc>
                  <a:txBody>
                    <a:bodyPr/>
                    <a:lstStyle/>
                    <a:p>
                      <a:pPr algn="ctr"/>
                      <a:r>
                        <a:rPr lang="en-US" sz="2800" b="1" smtClean="0"/>
                        <a:t>chu kì</a:t>
                      </a:r>
                      <a:endParaRPr lang="en-US" sz="2800" b="1"/>
                    </a:p>
                  </a:txBody>
                  <a:tcPr/>
                </a:tc>
                <a:tc>
                  <a:txBody>
                    <a:bodyPr/>
                    <a:lstStyle/>
                    <a:p>
                      <a:pPr algn="ctr"/>
                      <a:endParaRPr lang="en-US" sz="2800" b="1"/>
                    </a:p>
                  </a:txBody>
                  <a:tcPr/>
                </a:tc>
                <a:tc>
                  <a:txBody>
                    <a:bodyPr/>
                    <a:lstStyle/>
                    <a:p>
                      <a:pPr algn="ctr"/>
                      <a:endParaRPr lang="en-US" sz="2800" b="1"/>
                    </a:p>
                  </a:txBody>
                  <a:tcPr/>
                </a:tc>
                <a:tc>
                  <a:txBody>
                    <a:bodyPr/>
                    <a:lstStyle/>
                    <a:p>
                      <a:pPr algn="ctr"/>
                      <a:endParaRPr lang="en-US" sz="2800" b="1"/>
                    </a:p>
                  </a:txBody>
                  <a:tcPr/>
                </a:tc>
                <a:tc>
                  <a:txBody>
                    <a:bodyPr/>
                    <a:lstStyle/>
                    <a:p>
                      <a:pPr algn="ctr"/>
                      <a:endParaRPr lang="en-US" sz="2800" b="1"/>
                    </a:p>
                  </a:txBody>
                  <a:tcPr/>
                </a:tc>
                <a:tc>
                  <a:txBody>
                    <a:bodyPr/>
                    <a:lstStyle/>
                    <a:p>
                      <a:pPr algn="ctr"/>
                      <a:endParaRPr lang="en-US" sz="2800" b="1"/>
                    </a:p>
                  </a:txBody>
                  <a:tcPr/>
                </a:tc>
                <a:tc>
                  <a:txBody>
                    <a:bodyPr/>
                    <a:lstStyle/>
                    <a:p>
                      <a:pPr algn="ctr"/>
                      <a:endParaRPr lang="en-US" sz="2800" b="1"/>
                    </a:p>
                  </a:txBody>
                  <a:tcPr/>
                </a:tc>
                <a:extLst>
                  <a:ext uri="{0D108BD9-81ED-4DB2-BD59-A6C34878D82A}">
                    <a16:rowId xmlns:a16="http://schemas.microsoft.com/office/drawing/2014/main" val="3633036181"/>
                  </a:ext>
                </a:extLst>
              </a:tr>
              <a:tr h="541565">
                <a:tc>
                  <a:txBody>
                    <a:bodyPr/>
                    <a:lstStyle/>
                    <a:p>
                      <a:pPr algn="ctr"/>
                      <a:r>
                        <a:rPr lang="en-US" sz="2800" b="1" smtClean="0"/>
                        <a:t>Nhóm</a:t>
                      </a:r>
                      <a:endParaRPr lang="en-US" sz="2800" b="1"/>
                    </a:p>
                  </a:txBody>
                  <a:tcPr/>
                </a:tc>
                <a:tc>
                  <a:txBody>
                    <a:bodyPr/>
                    <a:lstStyle/>
                    <a:p>
                      <a:pPr algn="ctr"/>
                      <a:endParaRPr lang="en-US" sz="2800" b="1"/>
                    </a:p>
                  </a:txBody>
                  <a:tcPr/>
                </a:tc>
                <a:tc>
                  <a:txBody>
                    <a:bodyPr/>
                    <a:lstStyle/>
                    <a:p>
                      <a:pPr algn="ctr"/>
                      <a:endParaRPr lang="en-US" sz="2800" b="1"/>
                    </a:p>
                  </a:txBody>
                  <a:tcPr/>
                </a:tc>
                <a:tc>
                  <a:txBody>
                    <a:bodyPr/>
                    <a:lstStyle/>
                    <a:p>
                      <a:pPr algn="ctr"/>
                      <a:endParaRPr lang="en-US" sz="2800" b="1"/>
                    </a:p>
                  </a:txBody>
                  <a:tcPr/>
                </a:tc>
                <a:tc>
                  <a:txBody>
                    <a:bodyPr/>
                    <a:lstStyle/>
                    <a:p>
                      <a:pPr algn="ctr"/>
                      <a:endParaRPr lang="en-US" sz="2800" b="1"/>
                    </a:p>
                  </a:txBody>
                  <a:tcPr/>
                </a:tc>
                <a:tc>
                  <a:txBody>
                    <a:bodyPr/>
                    <a:lstStyle/>
                    <a:p>
                      <a:pPr algn="ctr"/>
                      <a:endParaRPr lang="en-US" sz="2800" b="1"/>
                    </a:p>
                  </a:txBody>
                  <a:tcPr/>
                </a:tc>
                <a:tc>
                  <a:txBody>
                    <a:bodyPr/>
                    <a:lstStyle/>
                    <a:p>
                      <a:pPr algn="ctr"/>
                      <a:endParaRPr lang="en-US" sz="2800" b="1"/>
                    </a:p>
                  </a:txBody>
                  <a:tcPr/>
                </a:tc>
                <a:extLst>
                  <a:ext uri="{0D108BD9-81ED-4DB2-BD59-A6C34878D82A}">
                    <a16:rowId xmlns:a16="http://schemas.microsoft.com/office/drawing/2014/main" val="2677920220"/>
                  </a:ext>
                </a:extLst>
              </a:tr>
              <a:tr h="987560">
                <a:tc>
                  <a:txBody>
                    <a:bodyPr/>
                    <a:lstStyle/>
                    <a:p>
                      <a:pPr algn="ctr"/>
                      <a:r>
                        <a:rPr lang="en-US" sz="2800" b="1" smtClean="0"/>
                        <a:t>Tính</a:t>
                      </a:r>
                      <a:r>
                        <a:rPr lang="en-US" sz="2800" b="1" baseline="0" smtClean="0"/>
                        <a:t> chất</a:t>
                      </a:r>
                      <a:endParaRPr lang="en-US" sz="2800" b="1"/>
                    </a:p>
                  </a:txBody>
                  <a:tcPr/>
                </a:tc>
                <a:tc>
                  <a:txBody>
                    <a:bodyPr/>
                    <a:lstStyle/>
                    <a:p>
                      <a:pPr algn="ctr"/>
                      <a:endParaRPr lang="en-US" sz="2800" b="1"/>
                    </a:p>
                  </a:txBody>
                  <a:tcPr/>
                </a:tc>
                <a:tc>
                  <a:txBody>
                    <a:bodyPr/>
                    <a:lstStyle/>
                    <a:p>
                      <a:pPr algn="ctr"/>
                      <a:endParaRPr lang="en-US" sz="2800" b="1"/>
                    </a:p>
                  </a:txBody>
                  <a:tcPr/>
                </a:tc>
                <a:tc>
                  <a:txBody>
                    <a:bodyPr/>
                    <a:lstStyle/>
                    <a:p>
                      <a:pPr algn="ctr"/>
                      <a:endParaRPr lang="en-US" sz="2800" b="1"/>
                    </a:p>
                  </a:txBody>
                  <a:tcPr/>
                </a:tc>
                <a:tc>
                  <a:txBody>
                    <a:bodyPr/>
                    <a:lstStyle/>
                    <a:p>
                      <a:pPr algn="ctr"/>
                      <a:endParaRPr lang="en-US" sz="2800" b="1"/>
                    </a:p>
                  </a:txBody>
                  <a:tcPr/>
                </a:tc>
                <a:tc>
                  <a:txBody>
                    <a:bodyPr/>
                    <a:lstStyle/>
                    <a:p>
                      <a:pPr algn="ctr"/>
                      <a:endParaRPr lang="en-US" sz="2800" b="1"/>
                    </a:p>
                  </a:txBody>
                  <a:tcPr/>
                </a:tc>
                <a:tc>
                  <a:txBody>
                    <a:bodyPr/>
                    <a:lstStyle/>
                    <a:p>
                      <a:pPr algn="ctr"/>
                      <a:endParaRPr lang="en-US" sz="2800" b="1"/>
                    </a:p>
                  </a:txBody>
                  <a:tcPr/>
                </a:tc>
                <a:extLst>
                  <a:ext uri="{0D108BD9-81ED-4DB2-BD59-A6C34878D82A}">
                    <a16:rowId xmlns:a16="http://schemas.microsoft.com/office/drawing/2014/main" val="3876013537"/>
                  </a:ext>
                </a:extLst>
              </a:tr>
            </a:tbl>
          </a:graphicData>
        </a:graphic>
      </p:graphicFrame>
    </p:spTree>
    <p:extLst>
      <p:ext uri="{BB962C8B-B14F-4D97-AF65-F5344CB8AC3E}">
        <p14:creationId xmlns:p14="http://schemas.microsoft.com/office/powerpoint/2010/main" val="921061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2618" y="273378"/>
            <a:ext cx="7532017" cy="954107"/>
          </a:xfrm>
          <a:prstGeom prst="rect">
            <a:avLst/>
          </a:prstGeom>
          <a:noFill/>
        </p:spPr>
        <p:txBody>
          <a:bodyPr wrap="square" rtlCol="0">
            <a:spAutoFit/>
          </a:bodyPr>
          <a:lstStyle/>
          <a:p>
            <a:r>
              <a:rPr lang="en-US" sz="2800" b="1" smtClean="0">
                <a:solidFill>
                  <a:srgbClr val="FF0000"/>
                </a:solidFill>
              </a:rPr>
              <a:t>III. Vị trí các nhóm nguyên tố kim loại, phi kim và khí hiếm trong bảng tuần hoàn</a:t>
            </a:r>
            <a:endParaRPr lang="en-US" sz="2800" b="1">
              <a:solidFill>
                <a:srgbClr val="FF0000"/>
              </a:solidFill>
            </a:endParaRPr>
          </a:p>
        </p:txBody>
      </p:sp>
      <p:sp>
        <p:nvSpPr>
          <p:cNvPr id="3" name="TextBox 2"/>
          <p:cNvSpPr txBox="1"/>
          <p:nvPr/>
        </p:nvSpPr>
        <p:spPr>
          <a:xfrm>
            <a:off x="1159496" y="1227485"/>
            <a:ext cx="3695307" cy="461665"/>
          </a:xfrm>
          <a:prstGeom prst="rect">
            <a:avLst/>
          </a:prstGeom>
          <a:noFill/>
        </p:spPr>
        <p:txBody>
          <a:bodyPr wrap="square" rtlCol="0">
            <a:spAutoFit/>
          </a:bodyPr>
          <a:lstStyle/>
          <a:p>
            <a:r>
              <a:rPr lang="en-US" sz="2400" b="1" smtClean="0">
                <a:solidFill>
                  <a:srgbClr val="C00000"/>
                </a:solidFill>
              </a:rPr>
              <a:t>1. Các nguyên tố kim loại</a:t>
            </a:r>
            <a:endParaRPr lang="en-US" sz="2400" b="1">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598181653"/>
              </p:ext>
            </p:extLst>
          </p:nvPr>
        </p:nvGraphicFramePr>
        <p:xfrm>
          <a:off x="970960" y="1807266"/>
          <a:ext cx="10237514" cy="3138600"/>
        </p:xfrm>
        <a:graphic>
          <a:graphicData uri="http://schemas.openxmlformats.org/drawingml/2006/table">
            <a:tbl>
              <a:tblPr firstRow="1" bandRow="1">
                <a:tableStyleId>{5C22544A-7EE6-4342-B048-85BDC9FD1C3A}</a:tableStyleId>
              </a:tblPr>
              <a:tblGrid>
                <a:gridCol w="1659120">
                  <a:extLst>
                    <a:ext uri="{9D8B030D-6E8A-4147-A177-3AD203B41FA5}">
                      <a16:colId xmlns:a16="http://schemas.microsoft.com/office/drawing/2014/main" val="3166964074"/>
                    </a:ext>
                  </a:extLst>
                </a:gridCol>
                <a:gridCol w="1265884">
                  <a:extLst>
                    <a:ext uri="{9D8B030D-6E8A-4147-A177-3AD203B41FA5}">
                      <a16:colId xmlns:a16="http://schemas.microsoft.com/office/drawing/2014/main" val="2338782350"/>
                    </a:ext>
                  </a:extLst>
                </a:gridCol>
                <a:gridCol w="1462502">
                  <a:extLst>
                    <a:ext uri="{9D8B030D-6E8A-4147-A177-3AD203B41FA5}">
                      <a16:colId xmlns:a16="http://schemas.microsoft.com/office/drawing/2014/main" val="1316186849"/>
                    </a:ext>
                  </a:extLst>
                </a:gridCol>
                <a:gridCol w="1462502">
                  <a:extLst>
                    <a:ext uri="{9D8B030D-6E8A-4147-A177-3AD203B41FA5}">
                      <a16:colId xmlns:a16="http://schemas.microsoft.com/office/drawing/2014/main" val="360447187"/>
                    </a:ext>
                  </a:extLst>
                </a:gridCol>
                <a:gridCol w="1462502">
                  <a:extLst>
                    <a:ext uri="{9D8B030D-6E8A-4147-A177-3AD203B41FA5}">
                      <a16:colId xmlns:a16="http://schemas.microsoft.com/office/drawing/2014/main" val="19146103"/>
                    </a:ext>
                  </a:extLst>
                </a:gridCol>
                <a:gridCol w="1462502">
                  <a:extLst>
                    <a:ext uri="{9D8B030D-6E8A-4147-A177-3AD203B41FA5}">
                      <a16:colId xmlns:a16="http://schemas.microsoft.com/office/drawing/2014/main" val="769838665"/>
                    </a:ext>
                  </a:extLst>
                </a:gridCol>
                <a:gridCol w="1462502">
                  <a:extLst>
                    <a:ext uri="{9D8B030D-6E8A-4147-A177-3AD203B41FA5}">
                      <a16:colId xmlns:a16="http://schemas.microsoft.com/office/drawing/2014/main" val="3844804360"/>
                    </a:ext>
                  </a:extLst>
                </a:gridCol>
              </a:tblGrid>
              <a:tr h="541565">
                <a:tc>
                  <a:txBody>
                    <a:bodyPr/>
                    <a:lstStyle/>
                    <a:p>
                      <a:pPr algn="ctr"/>
                      <a:r>
                        <a:rPr lang="en-US" sz="2800" b="1" smtClean="0"/>
                        <a:t>Kí</a:t>
                      </a:r>
                      <a:r>
                        <a:rPr lang="en-US" sz="2800" b="1" baseline="0" smtClean="0"/>
                        <a:t> hiệu </a:t>
                      </a:r>
                      <a:endParaRPr lang="en-US" sz="2800" b="1"/>
                    </a:p>
                  </a:txBody>
                  <a:tcPr/>
                </a:tc>
                <a:tc>
                  <a:txBody>
                    <a:bodyPr/>
                    <a:lstStyle/>
                    <a:p>
                      <a:pPr algn="ctr"/>
                      <a:r>
                        <a:rPr lang="en-US" sz="2800" b="1" smtClean="0"/>
                        <a:t>Al</a:t>
                      </a:r>
                      <a:endParaRPr lang="en-US" sz="2800" b="1"/>
                    </a:p>
                  </a:txBody>
                  <a:tcPr/>
                </a:tc>
                <a:tc>
                  <a:txBody>
                    <a:bodyPr/>
                    <a:lstStyle/>
                    <a:p>
                      <a:pPr algn="ctr"/>
                      <a:r>
                        <a:rPr lang="en-US" sz="2800" b="1" smtClean="0"/>
                        <a:t>Fe</a:t>
                      </a:r>
                      <a:endParaRPr lang="en-US" sz="2800" b="1"/>
                    </a:p>
                  </a:txBody>
                  <a:tcPr/>
                </a:tc>
                <a:tc>
                  <a:txBody>
                    <a:bodyPr/>
                    <a:lstStyle/>
                    <a:p>
                      <a:pPr algn="ctr"/>
                      <a:r>
                        <a:rPr lang="en-US" sz="2800" b="1" smtClean="0"/>
                        <a:t>Cu</a:t>
                      </a:r>
                      <a:endParaRPr lang="en-US" sz="2800" b="1"/>
                    </a:p>
                  </a:txBody>
                  <a:tcPr/>
                </a:tc>
                <a:tc>
                  <a:txBody>
                    <a:bodyPr/>
                    <a:lstStyle/>
                    <a:p>
                      <a:pPr algn="ctr"/>
                      <a:r>
                        <a:rPr lang="en-US" sz="2800" b="1" smtClean="0"/>
                        <a:t>Au</a:t>
                      </a:r>
                      <a:endParaRPr lang="en-US" sz="2800" b="1"/>
                    </a:p>
                  </a:txBody>
                  <a:tcPr/>
                </a:tc>
                <a:tc>
                  <a:txBody>
                    <a:bodyPr/>
                    <a:lstStyle/>
                    <a:p>
                      <a:pPr algn="ctr"/>
                      <a:r>
                        <a:rPr lang="en-US" sz="2800" b="1" smtClean="0"/>
                        <a:t>Ca</a:t>
                      </a:r>
                      <a:endParaRPr lang="en-US" sz="2800" b="1"/>
                    </a:p>
                  </a:txBody>
                  <a:tcPr/>
                </a:tc>
                <a:tc>
                  <a:txBody>
                    <a:bodyPr/>
                    <a:lstStyle/>
                    <a:p>
                      <a:pPr algn="ctr"/>
                      <a:r>
                        <a:rPr lang="en-US" sz="2800" b="1" smtClean="0"/>
                        <a:t>Na</a:t>
                      </a:r>
                      <a:endParaRPr lang="en-US" sz="2800" b="1"/>
                    </a:p>
                  </a:txBody>
                  <a:tcPr/>
                </a:tc>
                <a:extLst>
                  <a:ext uri="{0D108BD9-81ED-4DB2-BD59-A6C34878D82A}">
                    <a16:rowId xmlns:a16="http://schemas.microsoft.com/office/drawing/2014/main" val="2477606923"/>
                  </a:ext>
                </a:extLst>
              </a:tr>
              <a:tr h="526345">
                <a:tc>
                  <a:txBody>
                    <a:bodyPr/>
                    <a:lstStyle/>
                    <a:p>
                      <a:pPr algn="ctr"/>
                      <a:r>
                        <a:rPr lang="en-US" sz="2800" b="1" smtClean="0"/>
                        <a:t>Số</a:t>
                      </a:r>
                      <a:r>
                        <a:rPr lang="en-US" sz="2800" b="1" baseline="0" smtClean="0"/>
                        <a:t> thứ tự</a:t>
                      </a:r>
                      <a:endParaRPr lang="en-US" sz="2800" b="1"/>
                    </a:p>
                  </a:txBody>
                  <a:tcPr/>
                </a:tc>
                <a:tc>
                  <a:txBody>
                    <a:bodyPr/>
                    <a:lstStyle/>
                    <a:p>
                      <a:pPr algn="ctr"/>
                      <a:r>
                        <a:rPr lang="en-US" sz="2800" b="1" smtClean="0"/>
                        <a:t>13</a:t>
                      </a:r>
                      <a:endParaRPr lang="en-US" sz="2800" b="1"/>
                    </a:p>
                  </a:txBody>
                  <a:tcPr/>
                </a:tc>
                <a:tc>
                  <a:txBody>
                    <a:bodyPr/>
                    <a:lstStyle/>
                    <a:p>
                      <a:pPr algn="ctr"/>
                      <a:r>
                        <a:rPr lang="en-US" sz="2800" b="1" smtClean="0"/>
                        <a:t>26</a:t>
                      </a:r>
                      <a:endParaRPr lang="en-US" sz="2800" b="1"/>
                    </a:p>
                  </a:txBody>
                  <a:tcPr/>
                </a:tc>
                <a:tc>
                  <a:txBody>
                    <a:bodyPr/>
                    <a:lstStyle/>
                    <a:p>
                      <a:pPr algn="ctr"/>
                      <a:r>
                        <a:rPr lang="en-US" sz="2800" b="1" smtClean="0"/>
                        <a:t>29</a:t>
                      </a:r>
                      <a:endParaRPr lang="en-US" sz="2800" b="1"/>
                    </a:p>
                  </a:txBody>
                  <a:tcPr/>
                </a:tc>
                <a:tc>
                  <a:txBody>
                    <a:bodyPr/>
                    <a:lstStyle/>
                    <a:p>
                      <a:pPr algn="ctr"/>
                      <a:r>
                        <a:rPr lang="en-US" sz="2800" b="1" smtClean="0"/>
                        <a:t>79</a:t>
                      </a:r>
                      <a:endParaRPr lang="en-US" sz="2800" b="1"/>
                    </a:p>
                  </a:txBody>
                  <a:tcPr/>
                </a:tc>
                <a:tc>
                  <a:txBody>
                    <a:bodyPr/>
                    <a:lstStyle/>
                    <a:p>
                      <a:pPr algn="ctr"/>
                      <a:r>
                        <a:rPr lang="en-US" sz="2800" b="1" smtClean="0"/>
                        <a:t>20</a:t>
                      </a:r>
                      <a:endParaRPr lang="en-US" sz="2800" b="1"/>
                    </a:p>
                  </a:txBody>
                  <a:tcPr/>
                </a:tc>
                <a:tc>
                  <a:txBody>
                    <a:bodyPr/>
                    <a:lstStyle/>
                    <a:p>
                      <a:pPr algn="ctr"/>
                      <a:r>
                        <a:rPr lang="en-US" sz="2800" b="1" smtClean="0"/>
                        <a:t>11</a:t>
                      </a:r>
                      <a:endParaRPr lang="en-US" sz="2800" b="1"/>
                    </a:p>
                  </a:txBody>
                  <a:tcPr/>
                </a:tc>
                <a:extLst>
                  <a:ext uri="{0D108BD9-81ED-4DB2-BD59-A6C34878D82A}">
                    <a16:rowId xmlns:a16="http://schemas.microsoft.com/office/drawing/2014/main" val="3524239354"/>
                  </a:ext>
                </a:extLst>
              </a:tr>
              <a:tr h="541565">
                <a:tc>
                  <a:txBody>
                    <a:bodyPr/>
                    <a:lstStyle/>
                    <a:p>
                      <a:pPr algn="ctr"/>
                      <a:r>
                        <a:rPr lang="en-US" sz="2800" b="1" smtClean="0"/>
                        <a:t>chu kì</a:t>
                      </a:r>
                      <a:endParaRPr lang="en-US" sz="2800" b="1"/>
                    </a:p>
                  </a:txBody>
                  <a:tcPr/>
                </a:tc>
                <a:tc>
                  <a:txBody>
                    <a:bodyPr/>
                    <a:lstStyle/>
                    <a:p>
                      <a:pPr algn="ctr"/>
                      <a:r>
                        <a:rPr lang="en-US" sz="2800" b="1" smtClean="0"/>
                        <a:t>3</a:t>
                      </a:r>
                      <a:endParaRPr lang="en-US" sz="2800" b="1"/>
                    </a:p>
                  </a:txBody>
                  <a:tcPr/>
                </a:tc>
                <a:tc>
                  <a:txBody>
                    <a:bodyPr/>
                    <a:lstStyle/>
                    <a:p>
                      <a:pPr algn="ctr"/>
                      <a:r>
                        <a:rPr lang="en-US" sz="2800" b="1" smtClean="0"/>
                        <a:t>4</a:t>
                      </a:r>
                      <a:endParaRPr lang="en-US" sz="2800" b="1"/>
                    </a:p>
                  </a:txBody>
                  <a:tcPr/>
                </a:tc>
                <a:tc>
                  <a:txBody>
                    <a:bodyPr/>
                    <a:lstStyle/>
                    <a:p>
                      <a:pPr algn="ctr"/>
                      <a:r>
                        <a:rPr lang="en-US" sz="2800" b="1" smtClean="0"/>
                        <a:t>4</a:t>
                      </a:r>
                      <a:endParaRPr lang="en-US" sz="2800" b="1"/>
                    </a:p>
                  </a:txBody>
                  <a:tcPr/>
                </a:tc>
                <a:tc>
                  <a:txBody>
                    <a:bodyPr/>
                    <a:lstStyle/>
                    <a:p>
                      <a:pPr algn="ctr"/>
                      <a:r>
                        <a:rPr lang="en-US" sz="2800" b="1" smtClean="0"/>
                        <a:t>6</a:t>
                      </a:r>
                      <a:endParaRPr lang="en-US" sz="2800" b="1"/>
                    </a:p>
                  </a:txBody>
                  <a:tcPr/>
                </a:tc>
                <a:tc>
                  <a:txBody>
                    <a:bodyPr/>
                    <a:lstStyle/>
                    <a:p>
                      <a:pPr algn="ctr"/>
                      <a:r>
                        <a:rPr lang="en-US" sz="2800" b="1" smtClean="0"/>
                        <a:t>4</a:t>
                      </a:r>
                      <a:endParaRPr lang="en-US" sz="2800" b="1"/>
                    </a:p>
                  </a:txBody>
                  <a:tcPr/>
                </a:tc>
                <a:tc>
                  <a:txBody>
                    <a:bodyPr/>
                    <a:lstStyle/>
                    <a:p>
                      <a:pPr algn="ctr"/>
                      <a:r>
                        <a:rPr lang="en-US" sz="2800" b="1" smtClean="0"/>
                        <a:t>3</a:t>
                      </a:r>
                      <a:endParaRPr lang="en-US" sz="2800" b="1"/>
                    </a:p>
                  </a:txBody>
                  <a:tcPr/>
                </a:tc>
                <a:extLst>
                  <a:ext uri="{0D108BD9-81ED-4DB2-BD59-A6C34878D82A}">
                    <a16:rowId xmlns:a16="http://schemas.microsoft.com/office/drawing/2014/main" val="3633036181"/>
                  </a:ext>
                </a:extLst>
              </a:tr>
              <a:tr h="541565">
                <a:tc>
                  <a:txBody>
                    <a:bodyPr/>
                    <a:lstStyle/>
                    <a:p>
                      <a:pPr algn="ctr"/>
                      <a:r>
                        <a:rPr lang="en-US" sz="2800" b="1" smtClean="0"/>
                        <a:t>Nhóm</a:t>
                      </a:r>
                      <a:endParaRPr lang="en-US" sz="2800" b="1"/>
                    </a:p>
                  </a:txBody>
                  <a:tcPr/>
                </a:tc>
                <a:tc>
                  <a:txBody>
                    <a:bodyPr/>
                    <a:lstStyle/>
                    <a:p>
                      <a:pPr algn="ctr"/>
                      <a:r>
                        <a:rPr lang="en-US" sz="2800" b="1" smtClean="0"/>
                        <a:t>IIIA</a:t>
                      </a:r>
                      <a:endParaRPr lang="en-US" sz="2800" b="1"/>
                    </a:p>
                  </a:txBody>
                  <a:tcPr/>
                </a:tc>
                <a:tc>
                  <a:txBody>
                    <a:bodyPr/>
                    <a:lstStyle/>
                    <a:p>
                      <a:pPr algn="ctr"/>
                      <a:r>
                        <a:rPr lang="en-US" sz="2800" b="1" smtClean="0"/>
                        <a:t>VIIB</a:t>
                      </a:r>
                      <a:endParaRPr lang="en-US" sz="2800" b="1"/>
                    </a:p>
                  </a:txBody>
                  <a:tcPr/>
                </a:tc>
                <a:tc>
                  <a:txBody>
                    <a:bodyPr/>
                    <a:lstStyle/>
                    <a:p>
                      <a:pPr algn="ctr"/>
                      <a:r>
                        <a:rPr lang="en-US" sz="2800" b="1" smtClean="0"/>
                        <a:t>IB</a:t>
                      </a:r>
                      <a:endParaRPr lang="en-US" sz="2800" b="1"/>
                    </a:p>
                  </a:txBody>
                  <a:tcPr/>
                </a:tc>
                <a:tc>
                  <a:txBody>
                    <a:bodyPr/>
                    <a:lstStyle/>
                    <a:p>
                      <a:pPr algn="ctr"/>
                      <a:r>
                        <a:rPr lang="en-US" sz="2800" b="1" smtClean="0"/>
                        <a:t>IB</a:t>
                      </a:r>
                      <a:endParaRPr lang="en-US" sz="2800" b="1"/>
                    </a:p>
                  </a:txBody>
                  <a:tcPr/>
                </a:tc>
                <a:tc>
                  <a:txBody>
                    <a:bodyPr/>
                    <a:lstStyle/>
                    <a:p>
                      <a:pPr algn="ctr"/>
                      <a:r>
                        <a:rPr lang="en-US" sz="2800" b="1" smtClean="0"/>
                        <a:t>IIA</a:t>
                      </a:r>
                      <a:endParaRPr lang="en-US" sz="2800" b="1"/>
                    </a:p>
                  </a:txBody>
                  <a:tcPr/>
                </a:tc>
                <a:tc>
                  <a:txBody>
                    <a:bodyPr/>
                    <a:lstStyle/>
                    <a:p>
                      <a:pPr algn="ctr"/>
                      <a:r>
                        <a:rPr lang="en-US" sz="2800" b="1" smtClean="0"/>
                        <a:t>IA</a:t>
                      </a:r>
                      <a:endParaRPr lang="en-US" sz="2800" b="1"/>
                    </a:p>
                  </a:txBody>
                  <a:tcPr/>
                </a:tc>
                <a:extLst>
                  <a:ext uri="{0D108BD9-81ED-4DB2-BD59-A6C34878D82A}">
                    <a16:rowId xmlns:a16="http://schemas.microsoft.com/office/drawing/2014/main" val="2677920220"/>
                  </a:ext>
                </a:extLst>
              </a:tr>
              <a:tr h="987560">
                <a:tc>
                  <a:txBody>
                    <a:bodyPr/>
                    <a:lstStyle/>
                    <a:p>
                      <a:pPr algn="ctr"/>
                      <a:r>
                        <a:rPr lang="en-US" sz="2800" b="1" smtClean="0"/>
                        <a:t>Tính</a:t>
                      </a:r>
                      <a:r>
                        <a:rPr lang="en-US" sz="2800" b="1" baseline="0" smtClean="0"/>
                        <a:t> chất</a:t>
                      </a:r>
                      <a:endParaRPr lang="en-US" sz="2800" b="1"/>
                    </a:p>
                  </a:txBody>
                  <a:tcPr/>
                </a:tc>
                <a:tc>
                  <a:txBody>
                    <a:bodyPr/>
                    <a:lstStyle/>
                    <a:p>
                      <a:pPr algn="ctr"/>
                      <a:endParaRPr lang="en-US" sz="2800" b="1"/>
                    </a:p>
                  </a:txBody>
                  <a:tcPr/>
                </a:tc>
                <a:tc>
                  <a:txBody>
                    <a:bodyPr/>
                    <a:lstStyle/>
                    <a:p>
                      <a:pPr algn="ctr"/>
                      <a:endParaRPr lang="en-US" sz="2800" b="1"/>
                    </a:p>
                  </a:txBody>
                  <a:tcPr/>
                </a:tc>
                <a:tc>
                  <a:txBody>
                    <a:bodyPr/>
                    <a:lstStyle/>
                    <a:p>
                      <a:pPr algn="ctr"/>
                      <a:endParaRPr lang="en-US" sz="2800" b="1"/>
                    </a:p>
                  </a:txBody>
                  <a:tcPr/>
                </a:tc>
                <a:tc>
                  <a:txBody>
                    <a:bodyPr/>
                    <a:lstStyle/>
                    <a:p>
                      <a:pPr algn="ctr"/>
                      <a:endParaRPr lang="en-US" sz="2800" b="1"/>
                    </a:p>
                  </a:txBody>
                  <a:tcPr/>
                </a:tc>
                <a:tc>
                  <a:txBody>
                    <a:bodyPr/>
                    <a:lstStyle/>
                    <a:p>
                      <a:pPr algn="ctr"/>
                      <a:endParaRPr lang="en-US" sz="2800" b="1"/>
                    </a:p>
                  </a:txBody>
                  <a:tcPr/>
                </a:tc>
                <a:tc>
                  <a:txBody>
                    <a:bodyPr/>
                    <a:lstStyle/>
                    <a:p>
                      <a:pPr algn="ctr"/>
                      <a:endParaRPr lang="en-US" sz="2800" b="1"/>
                    </a:p>
                  </a:txBody>
                  <a:tcPr/>
                </a:tc>
                <a:extLst>
                  <a:ext uri="{0D108BD9-81ED-4DB2-BD59-A6C34878D82A}">
                    <a16:rowId xmlns:a16="http://schemas.microsoft.com/office/drawing/2014/main" val="3876013537"/>
                  </a:ext>
                </a:extLst>
              </a:tr>
            </a:tbl>
          </a:graphicData>
        </a:graphic>
      </p:graphicFrame>
    </p:spTree>
    <p:extLst>
      <p:ext uri="{BB962C8B-B14F-4D97-AF65-F5344CB8AC3E}">
        <p14:creationId xmlns:p14="http://schemas.microsoft.com/office/powerpoint/2010/main" val="4114792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o.rada.vn/data/image/2022/07/05/KHTN-7-bai-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671" y="127511"/>
            <a:ext cx="6791979" cy="63462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805394" y="367722"/>
            <a:ext cx="3808429" cy="5632311"/>
          </a:xfrm>
          <a:prstGeom prst="rect">
            <a:avLst/>
          </a:prstGeom>
        </p:spPr>
        <p:txBody>
          <a:bodyPr wrap="square">
            <a:spAutoFit/>
          </a:bodyPr>
          <a:lstStyle/>
          <a:p>
            <a:r>
              <a:rPr lang="en-US" sz="2400" smtClean="0">
                <a:solidFill>
                  <a:schemeClr val="accent6">
                    <a:lumMod val="50000"/>
                  </a:schemeClr>
                </a:solidFill>
                <a:latin typeface="inherit"/>
              </a:rPr>
              <a:t>Tính chất</a:t>
            </a:r>
            <a:endParaRPr lang="vi-VN" sz="2400">
              <a:solidFill>
                <a:schemeClr val="accent6">
                  <a:lumMod val="50000"/>
                </a:schemeClr>
              </a:solidFill>
              <a:latin typeface="arial" panose="020B0604020202020204" pitchFamily="34" charset="0"/>
            </a:endParaRPr>
          </a:p>
          <a:p>
            <a:r>
              <a:rPr lang="vi-VN" sz="2400">
                <a:solidFill>
                  <a:schemeClr val="accent6">
                    <a:lumMod val="50000"/>
                  </a:schemeClr>
                </a:solidFill>
                <a:latin typeface="arial" panose="020B0604020202020204" pitchFamily="34" charset="0"/>
              </a:rPr>
              <a:t>Trong Hình 4.6:</a:t>
            </a:r>
          </a:p>
          <a:p>
            <a:pPr>
              <a:buFont typeface="Arial" panose="020B0604020202020204" pitchFamily="34" charset="0"/>
              <a:buChar char="•"/>
            </a:pPr>
            <a:r>
              <a:rPr lang="vi-VN" sz="2400">
                <a:solidFill>
                  <a:schemeClr val="accent6">
                    <a:lumMod val="50000"/>
                  </a:schemeClr>
                </a:solidFill>
                <a:latin typeface="arial" panose="020B0604020202020204" pitchFamily="34" charset="0"/>
              </a:rPr>
              <a:t>Nhôm có tính dẻo, được dùng làm màng bọc thực phẩm</a:t>
            </a:r>
          </a:p>
          <a:p>
            <a:pPr>
              <a:buFont typeface="Arial" panose="020B0604020202020204" pitchFamily="34" charset="0"/>
              <a:buChar char="•"/>
            </a:pPr>
            <a:r>
              <a:rPr lang="vi-VN" sz="2400">
                <a:solidFill>
                  <a:schemeClr val="accent6">
                    <a:lumMod val="50000"/>
                  </a:schemeClr>
                </a:solidFill>
                <a:latin typeface="arial" panose="020B0604020202020204" pitchFamily="34" charset="0"/>
              </a:rPr>
              <a:t>Sắt cứng, bền với môi trường, được dùng làm công trình xây dựng</a:t>
            </a:r>
          </a:p>
          <a:p>
            <a:pPr>
              <a:buFont typeface="Arial" panose="020B0604020202020204" pitchFamily="34" charset="0"/>
              <a:buChar char="•"/>
            </a:pPr>
            <a:r>
              <a:rPr lang="vi-VN" sz="2400">
                <a:solidFill>
                  <a:schemeClr val="accent6">
                    <a:lumMod val="50000"/>
                  </a:schemeClr>
                </a:solidFill>
                <a:latin typeface="arial" panose="020B0604020202020204" pitchFamily="34" charset="0"/>
              </a:rPr>
              <a:t>Đồng có tính dẫn điện tốt, được dùng làm lõi dây </a:t>
            </a:r>
            <a:r>
              <a:rPr lang="vi-VN" sz="2400" smtClean="0">
                <a:solidFill>
                  <a:schemeClr val="accent6">
                    <a:lumMod val="50000"/>
                  </a:schemeClr>
                </a:solidFill>
                <a:latin typeface="arial" panose="020B0604020202020204" pitchFamily="34" charset="0"/>
              </a:rPr>
              <a:t>điện</a:t>
            </a:r>
            <a:endParaRPr lang="en-US" sz="2400" smtClean="0">
              <a:solidFill>
                <a:schemeClr val="accent6">
                  <a:lumMod val="50000"/>
                </a:schemeClr>
              </a:solidFill>
              <a:latin typeface="arial" panose="020B0604020202020204" pitchFamily="34" charset="0"/>
            </a:endParaRPr>
          </a:p>
          <a:p>
            <a:pPr>
              <a:buFont typeface="Arial" panose="020B0604020202020204" pitchFamily="34" charset="0"/>
              <a:buChar char="•"/>
            </a:pPr>
            <a:r>
              <a:rPr lang="en-US" sz="2400">
                <a:solidFill>
                  <a:schemeClr val="accent6">
                    <a:lumMod val="50000"/>
                  </a:schemeClr>
                </a:solidFill>
                <a:latin typeface="arial" panose="020B0604020202020204" pitchFamily="34" charset="0"/>
              </a:rPr>
              <a:t> </a:t>
            </a:r>
            <a:r>
              <a:rPr lang="en-US" sz="2400" smtClean="0">
                <a:solidFill>
                  <a:schemeClr val="accent6">
                    <a:lumMod val="50000"/>
                  </a:schemeClr>
                </a:solidFill>
                <a:latin typeface="arial" panose="020B0604020202020204" pitchFamily="34" charset="0"/>
              </a:rPr>
              <a:t>Vàng tính dẻo, bền với môi trường, dung làm đồ trang sức</a:t>
            </a:r>
          </a:p>
          <a:p>
            <a:pPr>
              <a:buFont typeface="Arial" panose="020B0604020202020204" pitchFamily="34" charset="0"/>
              <a:buChar char="•"/>
            </a:pPr>
            <a:endParaRPr lang="vi-VN" sz="2400">
              <a:solidFill>
                <a:schemeClr val="accent6">
                  <a:lumMod val="50000"/>
                </a:schemeClr>
              </a:solidFill>
              <a:latin typeface="arial" panose="020B0604020202020204" pitchFamily="34" charset="0"/>
            </a:endParaRPr>
          </a:p>
        </p:txBody>
      </p:sp>
    </p:spTree>
    <p:extLst>
      <p:ext uri="{BB962C8B-B14F-4D97-AF65-F5344CB8AC3E}">
        <p14:creationId xmlns:p14="http://schemas.microsoft.com/office/powerpoint/2010/main" val="309718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fade">
                                      <p:cBhvr>
                                        <p:cTn id="14" dur="1000"/>
                                        <p:tgtEl>
                                          <p:spTgt spid="7170"/>
                                        </p:tgtEl>
                                      </p:cBhvr>
                                    </p:animEffect>
                                    <p:anim calcmode="lin" valueType="num">
                                      <p:cBhvr>
                                        <p:cTn id="15" dur="1000" fill="hold"/>
                                        <p:tgtEl>
                                          <p:spTgt spid="7170"/>
                                        </p:tgtEl>
                                        <p:attrNameLst>
                                          <p:attrName>ppt_x</p:attrName>
                                        </p:attrNameLst>
                                      </p:cBhvr>
                                      <p:tavLst>
                                        <p:tav tm="0">
                                          <p:val>
                                            <p:strVal val="#ppt_x"/>
                                          </p:val>
                                        </p:tav>
                                        <p:tav tm="100000">
                                          <p:val>
                                            <p:strVal val="#ppt_x"/>
                                          </p:val>
                                        </p:tav>
                                      </p:tavLst>
                                    </p:anim>
                                    <p:anim calcmode="lin" valueType="num">
                                      <p:cBhvr>
                                        <p:cTn id="16"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2618" y="273378"/>
            <a:ext cx="7532017" cy="954107"/>
          </a:xfrm>
          <a:prstGeom prst="rect">
            <a:avLst/>
          </a:prstGeom>
          <a:noFill/>
        </p:spPr>
        <p:txBody>
          <a:bodyPr wrap="square" rtlCol="0">
            <a:spAutoFit/>
          </a:bodyPr>
          <a:lstStyle/>
          <a:p>
            <a:r>
              <a:rPr lang="en-US" sz="2800" b="1" smtClean="0">
                <a:solidFill>
                  <a:srgbClr val="FF0000"/>
                </a:solidFill>
              </a:rPr>
              <a:t>III. Vị trí các nhóm nguyên tố kim loại, phi kim và khí hiếm trong bảng tuần hoàn</a:t>
            </a:r>
            <a:endParaRPr lang="en-US" sz="2800" b="1">
              <a:solidFill>
                <a:srgbClr val="FF0000"/>
              </a:solidFill>
            </a:endParaRPr>
          </a:p>
        </p:txBody>
      </p:sp>
      <p:sp>
        <p:nvSpPr>
          <p:cNvPr id="3" name="TextBox 2"/>
          <p:cNvSpPr txBox="1"/>
          <p:nvPr/>
        </p:nvSpPr>
        <p:spPr>
          <a:xfrm>
            <a:off x="1159496" y="1227485"/>
            <a:ext cx="3695307" cy="461665"/>
          </a:xfrm>
          <a:prstGeom prst="rect">
            <a:avLst/>
          </a:prstGeom>
          <a:noFill/>
        </p:spPr>
        <p:txBody>
          <a:bodyPr wrap="square" rtlCol="0">
            <a:spAutoFit/>
          </a:bodyPr>
          <a:lstStyle/>
          <a:p>
            <a:r>
              <a:rPr lang="en-US" sz="2400" b="1" smtClean="0">
                <a:solidFill>
                  <a:srgbClr val="C00000"/>
                </a:solidFill>
              </a:rPr>
              <a:t>1. Các nguyên tố kim loại</a:t>
            </a:r>
            <a:endParaRPr lang="en-US" sz="2400" b="1">
              <a:solidFill>
                <a:srgbClr val="C00000"/>
              </a:solidFill>
            </a:endParaRPr>
          </a:p>
        </p:txBody>
      </p:sp>
      <p:sp>
        <p:nvSpPr>
          <p:cNvPr id="7" name="TextBox 6"/>
          <p:cNvSpPr txBox="1"/>
          <p:nvPr/>
        </p:nvSpPr>
        <p:spPr>
          <a:xfrm>
            <a:off x="1018094" y="1689150"/>
            <a:ext cx="9191135" cy="461665"/>
          </a:xfrm>
          <a:prstGeom prst="rect">
            <a:avLst/>
          </a:prstGeom>
          <a:noFill/>
        </p:spPr>
        <p:txBody>
          <a:bodyPr wrap="square" rtlCol="0">
            <a:spAutoFit/>
          </a:bodyPr>
          <a:lstStyle/>
          <a:p>
            <a:r>
              <a:rPr lang="en-US" sz="2400" b="1" smtClean="0">
                <a:solidFill>
                  <a:srgbClr val="002060"/>
                </a:solidFill>
              </a:rPr>
              <a:t>Có hơn 90 nguyên tố kim loại, có màu xanh trong bảng tuần hoàn</a:t>
            </a:r>
            <a:endParaRPr lang="en-US" sz="2400" b="1">
              <a:solidFill>
                <a:srgbClr val="002060"/>
              </a:solidFill>
            </a:endParaRPr>
          </a:p>
        </p:txBody>
      </p:sp>
    </p:spTree>
    <p:extLst>
      <p:ext uri="{BB962C8B-B14F-4D97-AF65-F5344CB8AC3E}">
        <p14:creationId xmlns:p14="http://schemas.microsoft.com/office/powerpoint/2010/main" val="2993074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4144" y="160256"/>
            <a:ext cx="3978111" cy="523220"/>
          </a:xfrm>
          <a:prstGeom prst="rect">
            <a:avLst/>
          </a:prstGeom>
          <a:noFill/>
        </p:spPr>
        <p:txBody>
          <a:bodyPr wrap="square" rtlCol="0">
            <a:spAutoFit/>
          </a:bodyPr>
          <a:lstStyle/>
          <a:p>
            <a:r>
              <a:rPr lang="en-US" sz="2800" b="1" smtClean="0">
                <a:solidFill>
                  <a:srgbClr val="FF0000"/>
                </a:solidFill>
              </a:rPr>
              <a:t>2. Các nguyên tố phi kim</a:t>
            </a:r>
            <a:endParaRPr lang="en-US" sz="2800" b="1">
              <a:solidFill>
                <a:srgbClr val="FF0000"/>
              </a:solidFill>
            </a:endParaRPr>
          </a:p>
        </p:txBody>
      </p:sp>
      <p:sp>
        <p:nvSpPr>
          <p:cNvPr id="5" name="TextBox 4"/>
          <p:cNvSpPr txBox="1"/>
          <p:nvPr/>
        </p:nvSpPr>
        <p:spPr>
          <a:xfrm>
            <a:off x="1121789" y="791852"/>
            <a:ext cx="10284644" cy="523220"/>
          </a:xfrm>
          <a:prstGeom prst="rect">
            <a:avLst/>
          </a:prstGeom>
          <a:noFill/>
        </p:spPr>
        <p:txBody>
          <a:bodyPr wrap="square" rtlCol="0">
            <a:spAutoFit/>
          </a:bodyPr>
          <a:lstStyle/>
          <a:p>
            <a:r>
              <a:rPr lang="en-US" sz="2800" b="1" smtClean="0">
                <a:solidFill>
                  <a:schemeClr val="accent6">
                    <a:lumMod val="50000"/>
                  </a:schemeClr>
                </a:solidFill>
              </a:rPr>
              <a:t>Có hơn 20 nguyên tố phi kim, có màu hồng trong bảng tuần hoàn</a:t>
            </a:r>
            <a:endParaRPr lang="en-US" sz="2800" b="1">
              <a:solidFill>
                <a:schemeClr val="accent6">
                  <a:lumMod val="50000"/>
                </a:schemeClr>
              </a:solidFill>
            </a:endParaRPr>
          </a:p>
        </p:txBody>
      </p:sp>
      <p:pic>
        <p:nvPicPr>
          <p:cNvPr id="6" name="Picture 2" descr="https://o.rada.vn/data/image/2022/07/05/KHTN-7-bai-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957" y="1589203"/>
            <a:ext cx="4564176" cy="33660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8474" y="1423447"/>
            <a:ext cx="4213781" cy="1569660"/>
          </a:xfrm>
          <a:prstGeom prst="rect">
            <a:avLst/>
          </a:prstGeom>
          <a:noFill/>
        </p:spPr>
        <p:txBody>
          <a:bodyPr wrap="square" rtlCol="0">
            <a:spAutoFit/>
          </a:bodyPr>
          <a:lstStyle/>
          <a:p>
            <a:r>
              <a:rPr lang="en-US" sz="2400" b="1" smtClean="0">
                <a:solidFill>
                  <a:srgbClr val="7030A0"/>
                </a:solidFill>
              </a:rPr>
              <a:t>Sử dụng bảng tuần hoàn. Xác định vị trí ( Chu kì, nhóm, số thứ tự) của các nguyên tố trong bảng.</a:t>
            </a:r>
            <a:endParaRPr lang="en-US" sz="2400" b="1">
              <a:solidFill>
                <a:srgbClr val="7030A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143462910"/>
              </p:ext>
            </p:extLst>
          </p:nvPr>
        </p:nvGraphicFramePr>
        <p:xfrm>
          <a:off x="518474" y="3017978"/>
          <a:ext cx="6102775" cy="2582021"/>
        </p:xfrm>
        <a:graphic>
          <a:graphicData uri="http://schemas.openxmlformats.org/drawingml/2006/table">
            <a:tbl>
              <a:tblPr firstRow="1" bandRow="1">
                <a:tableStyleId>{5C22544A-7EE6-4342-B048-85BDC9FD1C3A}</a:tableStyleId>
              </a:tblPr>
              <a:tblGrid>
                <a:gridCol w="1220555">
                  <a:extLst>
                    <a:ext uri="{9D8B030D-6E8A-4147-A177-3AD203B41FA5}">
                      <a16:colId xmlns:a16="http://schemas.microsoft.com/office/drawing/2014/main" val="1398390753"/>
                    </a:ext>
                  </a:extLst>
                </a:gridCol>
                <a:gridCol w="1220555">
                  <a:extLst>
                    <a:ext uri="{9D8B030D-6E8A-4147-A177-3AD203B41FA5}">
                      <a16:colId xmlns:a16="http://schemas.microsoft.com/office/drawing/2014/main" val="826460186"/>
                    </a:ext>
                  </a:extLst>
                </a:gridCol>
                <a:gridCol w="1220555">
                  <a:extLst>
                    <a:ext uri="{9D8B030D-6E8A-4147-A177-3AD203B41FA5}">
                      <a16:colId xmlns:a16="http://schemas.microsoft.com/office/drawing/2014/main" val="4071061939"/>
                    </a:ext>
                  </a:extLst>
                </a:gridCol>
                <a:gridCol w="1220555">
                  <a:extLst>
                    <a:ext uri="{9D8B030D-6E8A-4147-A177-3AD203B41FA5}">
                      <a16:colId xmlns:a16="http://schemas.microsoft.com/office/drawing/2014/main" val="1217781619"/>
                    </a:ext>
                  </a:extLst>
                </a:gridCol>
                <a:gridCol w="1220555">
                  <a:extLst>
                    <a:ext uri="{9D8B030D-6E8A-4147-A177-3AD203B41FA5}">
                      <a16:colId xmlns:a16="http://schemas.microsoft.com/office/drawing/2014/main" val="3635852865"/>
                    </a:ext>
                  </a:extLst>
                </a:gridCol>
              </a:tblGrid>
              <a:tr h="387461">
                <a:tc>
                  <a:txBody>
                    <a:bodyPr/>
                    <a:lstStyle/>
                    <a:p>
                      <a:r>
                        <a:rPr lang="en-US" smtClean="0"/>
                        <a:t>Kí</a:t>
                      </a:r>
                      <a:r>
                        <a:rPr lang="en-US" baseline="0" smtClean="0"/>
                        <a:t> hiệu</a:t>
                      </a:r>
                      <a:endParaRPr lang="en-US"/>
                    </a:p>
                  </a:txBody>
                  <a:tcPr/>
                </a:tc>
                <a:tc>
                  <a:txBody>
                    <a:bodyPr/>
                    <a:lstStyle/>
                    <a:p>
                      <a:pPr algn="ctr"/>
                      <a:r>
                        <a:rPr lang="en-US" smtClean="0"/>
                        <a:t>O</a:t>
                      </a:r>
                      <a:endParaRPr lang="en-US"/>
                    </a:p>
                  </a:txBody>
                  <a:tcPr/>
                </a:tc>
                <a:tc>
                  <a:txBody>
                    <a:bodyPr/>
                    <a:lstStyle/>
                    <a:p>
                      <a:pPr algn="ctr"/>
                      <a:r>
                        <a:rPr lang="en-US" smtClean="0"/>
                        <a:t>S</a:t>
                      </a:r>
                      <a:endParaRPr lang="en-US"/>
                    </a:p>
                  </a:txBody>
                  <a:tcPr/>
                </a:tc>
                <a:tc>
                  <a:txBody>
                    <a:bodyPr/>
                    <a:lstStyle/>
                    <a:p>
                      <a:pPr algn="ctr"/>
                      <a:r>
                        <a:rPr lang="en-US" smtClean="0"/>
                        <a:t>Cl</a:t>
                      </a:r>
                      <a:endParaRPr lang="en-US"/>
                    </a:p>
                  </a:txBody>
                  <a:tcPr/>
                </a:tc>
                <a:tc>
                  <a:txBody>
                    <a:bodyPr/>
                    <a:lstStyle/>
                    <a:p>
                      <a:pPr algn="ctr"/>
                      <a:r>
                        <a:rPr lang="en-US" smtClean="0"/>
                        <a:t>Br</a:t>
                      </a:r>
                      <a:endParaRPr lang="en-US"/>
                    </a:p>
                  </a:txBody>
                  <a:tcPr/>
                </a:tc>
                <a:extLst>
                  <a:ext uri="{0D108BD9-81ED-4DB2-BD59-A6C34878D82A}">
                    <a16:rowId xmlns:a16="http://schemas.microsoft.com/office/drawing/2014/main" val="531146590"/>
                  </a:ext>
                </a:extLst>
              </a:tr>
              <a:tr h="387461">
                <a:tc>
                  <a:txBody>
                    <a:bodyPr/>
                    <a:lstStyle/>
                    <a:p>
                      <a:r>
                        <a:rPr lang="en-US" sz="2400" b="1" smtClean="0"/>
                        <a:t>Tên</a:t>
                      </a:r>
                      <a:endParaRPr lang="en-US" sz="2400" b="1"/>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3731833504"/>
                  </a:ext>
                </a:extLst>
              </a:tr>
              <a:tr h="387461">
                <a:tc>
                  <a:txBody>
                    <a:bodyPr/>
                    <a:lstStyle/>
                    <a:p>
                      <a:r>
                        <a:rPr lang="en-US" sz="2400" b="1" smtClean="0"/>
                        <a:t>Số</a:t>
                      </a:r>
                      <a:r>
                        <a:rPr lang="en-US" sz="2400" b="1" baseline="0" smtClean="0"/>
                        <a:t> thứ tự</a:t>
                      </a:r>
                      <a:endParaRPr lang="en-US" sz="2400" b="1"/>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1964732274"/>
                  </a:ext>
                </a:extLst>
              </a:tr>
              <a:tr h="387461">
                <a:tc>
                  <a:txBody>
                    <a:bodyPr/>
                    <a:lstStyle/>
                    <a:p>
                      <a:r>
                        <a:rPr lang="en-US" sz="2400" b="1" smtClean="0"/>
                        <a:t>Chu</a:t>
                      </a:r>
                      <a:r>
                        <a:rPr lang="en-US" sz="2400" b="1" baseline="0" smtClean="0"/>
                        <a:t> kì</a:t>
                      </a:r>
                      <a:endParaRPr lang="en-US" sz="2400" b="1"/>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1495363773"/>
                  </a:ext>
                </a:extLst>
              </a:tr>
              <a:tr h="387461">
                <a:tc>
                  <a:txBody>
                    <a:bodyPr/>
                    <a:lstStyle/>
                    <a:p>
                      <a:r>
                        <a:rPr lang="en-US" sz="2400" b="1" smtClean="0"/>
                        <a:t>Nhóm</a:t>
                      </a:r>
                      <a:endParaRPr lang="en-US" sz="2400" b="1"/>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363974828"/>
                  </a:ext>
                </a:extLst>
              </a:tr>
            </a:tbl>
          </a:graphicData>
        </a:graphic>
      </p:graphicFrame>
    </p:spTree>
    <p:extLst>
      <p:ext uri="{BB962C8B-B14F-4D97-AF65-F5344CB8AC3E}">
        <p14:creationId xmlns:p14="http://schemas.microsoft.com/office/powerpoint/2010/main" val="2721802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4144" y="160256"/>
            <a:ext cx="3978111" cy="523220"/>
          </a:xfrm>
          <a:prstGeom prst="rect">
            <a:avLst/>
          </a:prstGeom>
          <a:noFill/>
        </p:spPr>
        <p:txBody>
          <a:bodyPr wrap="square" rtlCol="0">
            <a:spAutoFit/>
          </a:bodyPr>
          <a:lstStyle/>
          <a:p>
            <a:r>
              <a:rPr lang="en-US" sz="2800" b="1" smtClean="0">
                <a:solidFill>
                  <a:srgbClr val="FF0000"/>
                </a:solidFill>
              </a:rPr>
              <a:t>2. Các nguyên tố phi kim</a:t>
            </a:r>
            <a:endParaRPr lang="en-US" sz="2800" b="1">
              <a:solidFill>
                <a:srgbClr val="FF0000"/>
              </a:solidFill>
            </a:endParaRPr>
          </a:p>
        </p:txBody>
      </p:sp>
      <p:sp>
        <p:nvSpPr>
          <p:cNvPr id="5" name="TextBox 4"/>
          <p:cNvSpPr txBox="1"/>
          <p:nvPr/>
        </p:nvSpPr>
        <p:spPr>
          <a:xfrm>
            <a:off x="1121789" y="791852"/>
            <a:ext cx="10284644" cy="523220"/>
          </a:xfrm>
          <a:prstGeom prst="rect">
            <a:avLst/>
          </a:prstGeom>
          <a:noFill/>
        </p:spPr>
        <p:txBody>
          <a:bodyPr wrap="square" rtlCol="0">
            <a:spAutoFit/>
          </a:bodyPr>
          <a:lstStyle/>
          <a:p>
            <a:r>
              <a:rPr lang="en-US" sz="2800" b="1" smtClean="0">
                <a:solidFill>
                  <a:schemeClr val="accent6">
                    <a:lumMod val="50000"/>
                  </a:schemeClr>
                </a:solidFill>
              </a:rPr>
              <a:t>Có hơn 20 nguyên tố phi kim, có màu hồng trong bảng tuần hoàn</a:t>
            </a:r>
            <a:endParaRPr lang="en-US" sz="2800" b="1">
              <a:solidFill>
                <a:schemeClr val="accent6">
                  <a:lumMod val="50000"/>
                </a:schemeClr>
              </a:solidFill>
            </a:endParaRPr>
          </a:p>
        </p:txBody>
      </p:sp>
      <p:pic>
        <p:nvPicPr>
          <p:cNvPr id="6" name="Picture 2" descr="https://o.rada.vn/data/image/2022/07/05/KHTN-7-bai-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4503" y="1589203"/>
            <a:ext cx="3668630" cy="33660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789276431"/>
              </p:ext>
            </p:extLst>
          </p:nvPr>
        </p:nvGraphicFramePr>
        <p:xfrm>
          <a:off x="584462" y="1589203"/>
          <a:ext cx="7286920" cy="2286000"/>
        </p:xfrm>
        <a:graphic>
          <a:graphicData uri="http://schemas.openxmlformats.org/drawingml/2006/table">
            <a:tbl>
              <a:tblPr firstRow="1" bandRow="1">
                <a:tableStyleId>{5C22544A-7EE6-4342-B048-85BDC9FD1C3A}</a:tableStyleId>
              </a:tblPr>
              <a:tblGrid>
                <a:gridCol w="1457384">
                  <a:extLst>
                    <a:ext uri="{9D8B030D-6E8A-4147-A177-3AD203B41FA5}">
                      <a16:colId xmlns:a16="http://schemas.microsoft.com/office/drawing/2014/main" val="1398390753"/>
                    </a:ext>
                  </a:extLst>
                </a:gridCol>
                <a:gridCol w="1457384">
                  <a:extLst>
                    <a:ext uri="{9D8B030D-6E8A-4147-A177-3AD203B41FA5}">
                      <a16:colId xmlns:a16="http://schemas.microsoft.com/office/drawing/2014/main" val="826460186"/>
                    </a:ext>
                  </a:extLst>
                </a:gridCol>
                <a:gridCol w="1457384">
                  <a:extLst>
                    <a:ext uri="{9D8B030D-6E8A-4147-A177-3AD203B41FA5}">
                      <a16:colId xmlns:a16="http://schemas.microsoft.com/office/drawing/2014/main" val="4071061939"/>
                    </a:ext>
                  </a:extLst>
                </a:gridCol>
                <a:gridCol w="1457384">
                  <a:extLst>
                    <a:ext uri="{9D8B030D-6E8A-4147-A177-3AD203B41FA5}">
                      <a16:colId xmlns:a16="http://schemas.microsoft.com/office/drawing/2014/main" val="1217781619"/>
                    </a:ext>
                  </a:extLst>
                </a:gridCol>
                <a:gridCol w="1457384">
                  <a:extLst>
                    <a:ext uri="{9D8B030D-6E8A-4147-A177-3AD203B41FA5}">
                      <a16:colId xmlns:a16="http://schemas.microsoft.com/office/drawing/2014/main" val="3635852865"/>
                    </a:ext>
                  </a:extLst>
                </a:gridCol>
              </a:tblGrid>
              <a:tr h="387461">
                <a:tc>
                  <a:txBody>
                    <a:bodyPr/>
                    <a:lstStyle/>
                    <a:p>
                      <a:r>
                        <a:rPr lang="en-US" sz="2400" b="1" smtClean="0"/>
                        <a:t>Kí</a:t>
                      </a:r>
                      <a:r>
                        <a:rPr lang="en-US" sz="2400" b="1" baseline="0" smtClean="0"/>
                        <a:t> hiệu</a:t>
                      </a:r>
                      <a:endParaRPr lang="en-US" sz="2400" b="1"/>
                    </a:p>
                  </a:txBody>
                  <a:tcPr/>
                </a:tc>
                <a:tc>
                  <a:txBody>
                    <a:bodyPr/>
                    <a:lstStyle/>
                    <a:p>
                      <a:pPr algn="ctr"/>
                      <a:r>
                        <a:rPr lang="en-US" sz="2400" b="1" smtClean="0"/>
                        <a:t>O</a:t>
                      </a:r>
                      <a:endParaRPr lang="en-US" sz="2400" b="1"/>
                    </a:p>
                  </a:txBody>
                  <a:tcPr/>
                </a:tc>
                <a:tc>
                  <a:txBody>
                    <a:bodyPr/>
                    <a:lstStyle/>
                    <a:p>
                      <a:pPr algn="ctr"/>
                      <a:r>
                        <a:rPr lang="en-US" sz="2400" b="1" smtClean="0"/>
                        <a:t>S</a:t>
                      </a:r>
                      <a:endParaRPr lang="en-US" sz="2400" b="1"/>
                    </a:p>
                  </a:txBody>
                  <a:tcPr/>
                </a:tc>
                <a:tc>
                  <a:txBody>
                    <a:bodyPr/>
                    <a:lstStyle/>
                    <a:p>
                      <a:pPr algn="ctr"/>
                      <a:r>
                        <a:rPr lang="en-US" sz="2400" b="1" smtClean="0"/>
                        <a:t>Cl</a:t>
                      </a:r>
                      <a:endParaRPr lang="en-US" sz="2400" b="1"/>
                    </a:p>
                  </a:txBody>
                  <a:tcPr/>
                </a:tc>
                <a:tc>
                  <a:txBody>
                    <a:bodyPr/>
                    <a:lstStyle/>
                    <a:p>
                      <a:pPr algn="ctr"/>
                      <a:r>
                        <a:rPr lang="en-US" sz="2400" b="1" smtClean="0"/>
                        <a:t>Br</a:t>
                      </a:r>
                      <a:endParaRPr lang="en-US" sz="2400" b="1"/>
                    </a:p>
                  </a:txBody>
                  <a:tcPr/>
                </a:tc>
                <a:extLst>
                  <a:ext uri="{0D108BD9-81ED-4DB2-BD59-A6C34878D82A}">
                    <a16:rowId xmlns:a16="http://schemas.microsoft.com/office/drawing/2014/main" val="531146590"/>
                  </a:ext>
                </a:extLst>
              </a:tr>
              <a:tr h="387461">
                <a:tc>
                  <a:txBody>
                    <a:bodyPr/>
                    <a:lstStyle/>
                    <a:p>
                      <a:r>
                        <a:rPr lang="en-US" sz="2400" b="1" smtClean="0"/>
                        <a:t>Tên</a:t>
                      </a:r>
                      <a:endParaRPr lang="en-US" sz="2400" b="1"/>
                    </a:p>
                  </a:txBody>
                  <a:tcPr/>
                </a:tc>
                <a:tc>
                  <a:txBody>
                    <a:bodyPr/>
                    <a:lstStyle/>
                    <a:p>
                      <a:pPr algn="ctr"/>
                      <a:r>
                        <a:rPr lang="en-US" sz="2400" smtClean="0"/>
                        <a:t>oxygen</a:t>
                      </a:r>
                      <a:endParaRPr lang="en-US" sz="2400"/>
                    </a:p>
                  </a:txBody>
                  <a:tcPr/>
                </a:tc>
                <a:tc>
                  <a:txBody>
                    <a:bodyPr/>
                    <a:lstStyle/>
                    <a:p>
                      <a:pPr algn="ctr"/>
                      <a:r>
                        <a:rPr lang="en-US" sz="2400" smtClean="0"/>
                        <a:t>Sulpur</a:t>
                      </a:r>
                      <a:endParaRPr lang="en-US" sz="2400"/>
                    </a:p>
                  </a:txBody>
                  <a:tcPr/>
                </a:tc>
                <a:tc>
                  <a:txBody>
                    <a:bodyPr/>
                    <a:lstStyle/>
                    <a:p>
                      <a:pPr algn="ctr"/>
                      <a:r>
                        <a:rPr lang="en-US" sz="2400" smtClean="0"/>
                        <a:t>Chlorine</a:t>
                      </a:r>
                      <a:endParaRPr lang="en-US" sz="2400"/>
                    </a:p>
                  </a:txBody>
                  <a:tcPr/>
                </a:tc>
                <a:tc>
                  <a:txBody>
                    <a:bodyPr/>
                    <a:lstStyle/>
                    <a:p>
                      <a:pPr algn="ctr"/>
                      <a:r>
                        <a:rPr lang="en-US" sz="2400" smtClean="0"/>
                        <a:t>Bromine</a:t>
                      </a:r>
                      <a:endParaRPr lang="en-US" sz="2400"/>
                    </a:p>
                  </a:txBody>
                  <a:tcPr/>
                </a:tc>
                <a:extLst>
                  <a:ext uri="{0D108BD9-81ED-4DB2-BD59-A6C34878D82A}">
                    <a16:rowId xmlns:a16="http://schemas.microsoft.com/office/drawing/2014/main" val="3731833504"/>
                  </a:ext>
                </a:extLst>
              </a:tr>
              <a:tr h="387461">
                <a:tc>
                  <a:txBody>
                    <a:bodyPr/>
                    <a:lstStyle/>
                    <a:p>
                      <a:r>
                        <a:rPr lang="en-US" sz="2400" b="1" smtClean="0"/>
                        <a:t>Số</a:t>
                      </a:r>
                      <a:r>
                        <a:rPr lang="en-US" sz="2400" b="1" baseline="0" smtClean="0"/>
                        <a:t> thứ tự</a:t>
                      </a:r>
                      <a:endParaRPr lang="en-US" sz="2400" b="1"/>
                    </a:p>
                  </a:txBody>
                  <a:tcPr/>
                </a:tc>
                <a:tc>
                  <a:txBody>
                    <a:bodyPr/>
                    <a:lstStyle/>
                    <a:p>
                      <a:pPr algn="ctr"/>
                      <a:r>
                        <a:rPr lang="en-US" sz="2400" smtClean="0"/>
                        <a:t>8</a:t>
                      </a:r>
                      <a:endParaRPr lang="en-US" sz="2400"/>
                    </a:p>
                  </a:txBody>
                  <a:tcPr/>
                </a:tc>
                <a:tc>
                  <a:txBody>
                    <a:bodyPr/>
                    <a:lstStyle/>
                    <a:p>
                      <a:pPr algn="ctr"/>
                      <a:r>
                        <a:rPr lang="en-US" sz="2400" smtClean="0"/>
                        <a:t>16</a:t>
                      </a:r>
                      <a:endParaRPr lang="en-US" sz="2400"/>
                    </a:p>
                  </a:txBody>
                  <a:tcPr/>
                </a:tc>
                <a:tc>
                  <a:txBody>
                    <a:bodyPr/>
                    <a:lstStyle/>
                    <a:p>
                      <a:pPr algn="ctr"/>
                      <a:r>
                        <a:rPr lang="en-US" sz="2400" smtClean="0"/>
                        <a:t>17</a:t>
                      </a:r>
                      <a:endParaRPr lang="en-US" sz="2400"/>
                    </a:p>
                  </a:txBody>
                  <a:tcPr/>
                </a:tc>
                <a:tc>
                  <a:txBody>
                    <a:bodyPr/>
                    <a:lstStyle/>
                    <a:p>
                      <a:pPr algn="ctr"/>
                      <a:r>
                        <a:rPr lang="en-US" sz="2400" smtClean="0"/>
                        <a:t>35</a:t>
                      </a:r>
                      <a:endParaRPr lang="en-US" sz="2400"/>
                    </a:p>
                  </a:txBody>
                  <a:tcPr/>
                </a:tc>
                <a:extLst>
                  <a:ext uri="{0D108BD9-81ED-4DB2-BD59-A6C34878D82A}">
                    <a16:rowId xmlns:a16="http://schemas.microsoft.com/office/drawing/2014/main" val="1964732274"/>
                  </a:ext>
                </a:extLst>
              </a:tr>
              <a:tr h="387461">
                <a:tc>
                  <a:txBody>
                    <a:bodyPr/>
                    <a:lstStyle/>
                    <a:p>
                      <a:r>
                        <a:rPr lang="en-US" sz="2400" b="1" smtClean="0"/>
                        <a:t>Chu</a:t>
                      </a:r>
                      <a:r>
                        <a:rPr lang="en-US" sz="2400" b="1" baseline="0" smtClean="0"/>
                        <a:t> kì</a:t>
                      </a:r>
                      <a:endParaRPr lang="en-US" sz="2400" b="1"/>
                    </a:p>
                  </a:txBody>
                  <a:tcPr/>
                </a:tc>
                <a:tc>
                  <a:txBody>
                    <a:bodyPr/>
                    <a:lstStyle/>
                    <a:p>
                      <a:pPr algn="ctr"/>
                      <a:r>
                        <a:rPr lang="en-US" sz="2400" smtClean="0"/>
                        <a:t>2</a:t>
                      </a:r>
                      <a:endParaRPr lang="en-US" sz="2400"/>
                    </a:p>
                  </a:txBody>
                  <a:tcPr/>
                </a:tc>
                <a:tc>
                  <a:txBody>
                    <a:bodyPr/>
                    <a:lstStyle/>
                    <a:p>
                      <a:pPr algn="ctr"/>
                      <a:r>
                        <a:rPr lang="en-US" sz="2400" smtClean="0"/>
                        <a:t>3</a:t>
                      </a:r>
                      <a:endParaRPr lang="en-US" sz="2400"/>
                    </a:p>
                  </a:txBody>
                  <a:tcPr/>
                </a:tc>
                <a:tc>
                  <a:txBody>
                    <a:bodyPr/>
                    <a:lstStyle/>
                    <a:p>
                      <a:pPr algn="ctr"/>
                      <a:r>
                        <a:rPr lang="en-US" sz="2400" smtClean="0"/>
                        <a:t>3</a:t>
                      </a:r>
                      <a:endParaRPr lang="en-US" sz="2400"/>
                    </a:p>
                  </a:txBody>
                  <a:tcPr/>
                </a:tc>
                <a:tc>
                  <a:txBody>
                    <a:bodyPr/>
                    <a:lstStyle/>
                    <a:p>
                      <a:pPr algn="ctr"/>
                      <a:r>
                        <a:rPr lang="en-US" sz="2400" smtClean="0"/>
                        <a:t>4</a:t>
                      </a:r>
                      <a:endParaRPr lang="en-US" sz="2400"/>
                    </a:p>
                  </a:txBody>
                  <a:tcPr/>
                </a:tc>
                <a:extLst>
                  <a:ext uri="{0D108BD9-81ED-4DB2-BD59-A6C34878D82A}">
                    <a16:rowId xmlns:a16="http://schemas.microsoft.com/office/drawing/2014/main" val="1495363773"/>
                  </a:ext>
                </a:extLst>
              </a:tr>
              <a:tr h="387461">
                <a:tc>
                  <a:txBody>
                    <a:bodyPr/>
                    <a:lstStyle/>
                    <a:p>
                      <a:r>
                        <a:rPr lang="en-US" sz="2400" b="1" smtClean="0"/>
                        <a:t>Nhóm</a:t>
                      </a:r>
                      <a:endParaRPr lang="en-US" sz="2400" b="1"/>
                    </a:p>
                  </a:txBody>
                  <a:tcPr/>
                </a:tc>
                <a:tc>
                  <a:txBody>
                    <a:bodyPr/>
                    <a:lstStyle/>
                    <a:p>
                      <a:pPr algn="ctr"/>
                      <a:r>
                        <a:rPr lang="en-US" sz="2400" smtClean="0"/>
                        <a:t>VIA</a:t>
                      </a:r>
                      <a:endParaRPr lang="en-US" sz="2400"/>
                    </a:p>
                  </a:txBody>
                  <a:tcPr/>
                </a:tc>
                <a:tc>
                  <a:txBody>
                    <a:bodyPr/>
                    <a:lstStyle/>
                    <a:p>
                      <a:pPr algn="ctr"/>
                      <a:r>
                        <a:rPr lang="en-US" sz="2400" smtClean="0"/>
                        <a:t>VIA</a:t>
                      </a:r>
                      <a:endParaRPr lang="en-US" sz="2400"/>
                    </a:p>
                  </a:txBody>
                  <a:tcPr/>
                </a:tc>
                <a:tc>
                  <a:txBody>
                    <a:bodyPr/>
                    <a:lstStyle/>
                    <a:p>
                      <a:pPr algn="ctr"/>
                      <a:r>
                        <a:rPr lang="en-US" sz="2400" smtClean="0"/>
                        <a:t>VIIA</a:t>
                      </a:r>
                      <a:endParaRPr lang="en-US" sz="2400"/>
                    </a:p>
                  </a:txBody>
                  <a:tcPr/>
                </a:tc>
                <a:tc>
                  <a:txBody>
                    <a:bodyPr/>
                    <a:lstStyle/>
                    <a:p>
                      <a:pPr algn="ctr"/>
                      <a:r>
                        <a:rPr lang="en-US" sz="2400" smtClean="0"/>
                        <a:t>VIIA</a:t>
                      </a:r>
                      <a:endParaRPr lang="en-US" sz="2400"/>
                    </a:p>
                  </a:txBody>
                  <a:tcPr/>
                </a:tc>
                <a:extLst>
                  <a:ext uri="{0D108BD9-81ED-4DB2-BD59-A6C34878D82A}">
                    <a16:rowId xmlns:a16="http://schemas.microsoft.com/office/drawing/2014/main" val="363974828"/>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471363787"/>
              </p:ext>
            </p:extLst>
          </p:nvPr>
        </p:nvGraphicFramePr>
        <p:xfrm>
          <a:off x="584462" y="3805463"/>
          <a:ext cx="7286920" cy="530867"/>
        </p:xfrm>
        <a:graphic>
          <a:graphicData uri="http://schemas.openxmlformats.org/drawingml/2006/table">
            <a:tbl>
              <a:tblPr firstRow="1" bandRow="1">
                <a:tableStyleId>{5C22544A-7EE6-4342-B048-85BDC9FD1C3A}</a:tableStyleId>
              </a:tblPr>
              <a:tblGrid>
                <a:gridCol w="1457384">
                  <a:extLst>
                    <a:ext uri="{9D8B030D-6E8A-4147-A177-3AD203B41FA5}">
                      <a16:colId xmlns:a16="http://schemas.microsoft.com/office/drawing/2014/main" val="934150586"/>
                    </a:ext>
                  </a:extLst>
                </a:gridCol>
                <a:gridCol w="1457384">
                  <a:extLst>
                    <a:ext uri="{9D8B030D-6E8A-4147-A177-3AD203B41FA5}">
                      <a16:colId xmlns:a16="http://schemas.microsoft.com/office/drawing/2014/main" val="197826855"/>
                    </a:ext>
                  </a:extLst>
                </a:gridCol>
                <a:gridCol w="1457384">
                  <a:extLst>
                    <a:ext uri="{9D8B030D-6E8A-4147-A177-3AD203B41FA5}">
                      <a16:colId xmlns:a16="http://schemas.microsoft.com/office/drawing/2014/main" val="937769632"/>
                    </a:ext>
                  </a:extLst>
                </a:gridCol>
                <a:gridCol w="1457384">
                  <a:extLst>
                    <a:ext uri="{9D8B030D-6E8A-4147-A177-3AD203B41FA5}">
                      <a16:colId xmlns:a16="http://schemas.microsoft.com/office/drawing/2014/main" val="2691517188"/>
                    </a:ext>
                  </a:extLst>
                </a:gridCol>
                <a:gridCol w="1457384">
                  <a:extLst>
                    <a:ext uri="{9D8B030D-6E8A-4147-A177-3AD203B41FA5}">
                      <a16:colId xmlns:a16="http://schemas.microsoft.com/office/drawing/2014/main" val="771388745"/>
                    </a:ext>
                  </a:extLst>
                </a:gridCol>
              </a:tblGrid>
              <a:tr h="530867">
                <a:tc>
                  <a:txBody>
                    <a:bodyPr/>
                    <a:lstStyle/>
                    <a:p>
                      <a:r>
                        <a:rPr lang="en-US" sz="2400" smtClean="0">
                          <a:solidFill>
                            <a:srgbClr val="FFFF00"/>
                          </a:solidFill>
                        </a:rPr>
                        <a:t>trạng</a:t>
                      </a:r>
                      <a:r>
                        <a:rPr lang="en-US" sz="2400" baseline="0" smtClean="0">
                          <a:solidFill>
                            <a:srgbClr val="FFFF00"/>
                          </a:solidFill>
                        </a:rPr>
                        <a:t> thái</a:t>
                      </a:r>
                      <a:endParaRPr lang="en-US" sz="2400">
                        <a:solidFill>
                          <a:srgbClr val="FFFF00"/>
                        </a:solidFill>
                      </a:endParaRPr>
                    </a:p>
                  </a:txBody>
                  <a:tcPr/>
                </a:tc>
                <a:tc>
                  <a:txBody>
                    <a:bodyPr/>
                    <a:lstStyle/>
                    <a:p>
                      <a:r>
                        <a:rPr lang="en-US" sz="2400" smtClean="0">
                          <a:solidFill>
                            <a:srgbClr val="FFFF00"/>
                          </a:solidFill>
                        </a:rPr>
                        <a:t>Khí</a:t>
                      </a:r>
                      <a:endParaRPr lang="en-US" sz="2400">
                        <a:solidFill>
                          <a:srgbClr val="FFFF00"/>
                        </a:solidFill>
                      </a:endParaRPr>
                    </a:p>
                  </a:txBody>
                  <a:tcPr/>
                </a:tc>
                <a:tc>
                  <a:txBody>
                    <a:bodyPr/>
                    <a:lstStyle/>
                    <a:p>
                      <a:r>
                        <a:rPr lang="en-US" sz="2400" smtClean="0">
                          <a:solidFill>
                            <a:srgbClr val="FFFF00"/>
                          </a:solidFill>
                        </a:rPr>
                        <a:t>rắn</a:t>
                      </a:r>
                      <a:endParaRPr lang="en-US" sz="2400">
                        <a:solidFill>
                          <a:srgbClr val="FFFF00"/>
                        </a:solidFill>
                      </a:endParaRPr>
                    </a:p>
                  </a:txBody>
                  <a:tcPr/>
                </a:tc>
                <a:tc>
                  <a:txBody>
                    <a:bodyPr/>
                    <a:lstStyle/>
                    <a:p>
                      <a:r>
                        <a:rPr lang="en-US" sz="2400" smtClean="0">
                          <a:solidFill>
                            <a:srgbClr val="FFFF00"/>
                          </a:solidFill>
                        </a:rPr>
                        <a:t>lỏng</a:t>
                      </a:r>
                      <a:endParaRPr lang="en-US" sz="2400">
                        <a:solidFill>
                          <a:srgbClr val="FFFF00"/>
                        </a:solidFill>
                      </a:endParaRPr>
                    </a:p>
                  </a:txBody>
                  <a:tcPr/>
                </a:tc>
                <a:tc>
                  <a:txBody>
                    <a:bodyPr/>
                    <a:lstStyle/>
                    <a:p>
                      <a:r>
                        <a:rPr lang="en-US" sz="2400" smtClean="0">
                          <a:solidFill>
                            <a:srgbClr val="FFFF00"/>
                          </a:solidFill>
                        </a:rPr>
                        <a:t>lỏng</a:t>
                      </a:r>
                      <a:endParaRPr lang="en-US" sz="2400">
                        <a:solidFill>
                          <a:srgbClr val="FFFF00"/>
                        </a:solidFill>
                      </a:endParaRPr>
                    </a:p>
                  </a:txBody>
                  <a:tcPr/>
                </a:tc>
                <a:extLst>
                  <a:ext uri="{0D108BD9-81ED-4DB2-BD59-A6C34878D82A}">
                    <a16:rowId xmlns:a16="http://schemas.microsoft.com/office/drawing/2014/main" val="697565954"/>
                  </a:ext>
                </a:extLst>
              </a:tr>
            </a:tbl>
          </a:graphicData>
        </a:graphic>
      </p:graphicFrame>
    </p:spTree>
    <p:extLst>
      <p:ext uri="{BB962C8B-B14F-4D97-AF65-F5344CB8AC3E}">
        <p14:creationId xmlns:p14="http://schemas.microsoft.com/office/powerpoint/2010/main" val="4233022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6313" y="226243"/>
            <a:ext cx="4901939" cy="523220"/>
          </a:xfrm>
          <a:prstGeom prst="rect">
            <a:avLst/>
          </a:prstGeom>
          <a:noFill/>
        </p:spPr>
        <p:txBody>
          <a:bodyPr wrap="square" rtlCol="0">
            <a:spAutoFit/>
          </a:bodyPr>
          <a:lstStyle/>
          <a:p>
            <a:r>
              <a:rPr lang="en-US" sz="2800" b="1" smtClean="0">
                <a:solidFill>
                  <a:srgbClr val="FF0000"/>
                </a:solidFill>
              </a:rPr>
              <a:t>3. Các nguyên tố khí hiếm</a:t>
            </a:r>
            <a:endParaRPr lang="en-US" sz="2800" b="1">
              <a:solidFill>
                <a:srgbClr val="FF0000"/>
              </a:solidFill>
            </a:endParaRPr>
          </a:p>
        </p:txBody>
      </p:sp>
      <p:sp>
        <p:nvSpPr>
          <p:cNvPr id="5" name="TextBox 4"/>
          <p:cNvSpPr txBox="1"/>
          <p:nvPr/>
        </p:nvSpPr>
        <p:spPr>
          <a:xfrm>
            <a:off x="1121790" y="857839"/>
            <a:ext cx="8634952" cy="830997"/>
          </a:xfrm>
          <a:prstGeom prst="rect">
            <a:avLst/>
          </a:prstGeom>
          <a:noFill/>
        </p:spPr>
        <p:txBody>
          <a:bodyPr wrap="square" rtlCol="0">
            <a:spAutoFit/>
          </a:bodyPr>
          <a:lstStyle/>
          <a:p>
            <a:r>
              <a:rPr lang="en-US" sz="2400" b="1" smtClean="0"/>
              <a:t>- Hãy đọc tên các nguyên tố trong bảng tuần hoàn có màu vàng.</a:t>
            </a:r>
          </a:p>
          <a:p>
            <a:r>
              <a:rPr lang="en-US" sz="2400" b="1" smtClean="0"/>
              <a:t>- Tìm hiểu số electron ở lớp ngoài cùng </a:t>
            </a:r>
            <a:endParaRPr lang="en-US" sz="2400" b="1"/>
          </a:p>
        </p:txBody>
      </p:sp>
      <p:graphicFrame>
        <p:nvGraphicFramePr>
          <p:cNvPr id="8" name="Table 7"/>
          <p:cNvGraphicFramePr>
            <a:graphicFrameLocks noGrp="1"/>
          </p:cNvGraphicFramePr>
          <p:nvPr>
            <p:extLst>
              <p:ext uri="{D42A27DB-BD31-4B8C-83A1-F6EECF244321}">
                <p14:modId xmlns:p14="http://schemas.microsoft.com/office/powerpoint/2010/main" val="2244089089"/>
              </p:ext>
            </p:extLst>
          </p:nvPr>
        </p:nvGraphicFramePr>
        <p:xfrm>
          <a:off x="657782" y="1688836"/>
          <a:ext cx="11097440" cy="2168165"/>
        </p:xfrm>
        <a:graphic>
          <a:graphicData uri="http://schemas.openxmlformats.org/drawingml/2006/table">
            <a:tbl>
              <a:tblPr firstRow="1" bandRow="1">
                <a:tableStyleId>{5C22544A-7EE6-4342-B048-85BDC9FD1C3A}</a:tableStyleId>
              </a:tblPr>
              <a:tblGrid>
                <a:gridCol w="1614077">
                  <a:extLst>
                    <a:ext uri="{9D8B030D-6E8A-4147-A177-3AD203B41FA5}">
                      <a16:colId xmlns:a16="http://schemas.microsoft.com/office/drawing/2014/main" val="3806964963"/>
                    </a:ext>
                  </a:extLst>
                </a:gridCol>
                <a:gridCol w="1376314">
                  <a:extLst>
                    <a:ext uri="{9D8B030D-6E8A-4147-A177-3AD203B41FA5}">
                      <a16:colId xmlns:a16="http://schemas.microsoft.com/office/drawing/2014/main" val="953925588"/>
                    </a:ext>
                  </a:extLst>
                </a:gridCol>
                <a:gridCol w="1385740">
                  <a:extLst>
                    <a:ext uri="{9D8B030D-6E8A-4147-A177-3AD203B41FA5}">
                      <a16:colId xmlns:a16="http://schemas.microsoft.com/office/drawing/2014/main" val="1320265974"/>
                    </a:ext>
                  </a:extLst>
                </a:gridCol>
                <a:gridCol w="1282045">
                  <a:extLst>
                    <a:ext uri="{9D8B030D-6E8A-4147-A177-3AD203B41FA5}">
                      <a16:colId xmlns:a16="http://schemas.microsoft.com/office/drawing/2014/main" val="552544166"/>
                    </a:ext>
                  </a:extLst>
                </a:gridCol>
                <a:gridCol w="1348033">
                  <a:extLst>
                    <a:ext uri="{9D8B030D-6E8A-4147-A177-3AD203B41FA5}">
                      <a16:colId xmlns:a16="http://schemas.microsoft.com/office/drawing/2014/main" val="3415418110"/>
                    </a:ext>
                  </a:extLst>
                </a:gridCol>
                <a:gridCol w="1316871">
                  <a:extLst>
                    <a:ext uri="{9D8B030D-6E8A-4147-A177-3AD203B41FA5}">
                      <a16:colId xmlns:a16="http://schemas.microsoft.com/office/drawing/2014/main" val="3945795688"/>
                    </a:ext>
                  </a:extLst>
                </a:gridCol>
                <a:gridCol w="1200086">
                  <a:extLst>
                    <a:ext uri="{9D8B030D-6E8A-4147-A177-3AD203B41FA5}">
                      <a16:colId xmlns:a16="http://schemas.microsoft.com/office/drawing/2014/main" val="157312746"/>
                    </a:ext>
                  </a:extLst>
                </a:gridCol>
                <a:gridCol w="1574274">
                  <a:extLst>
                    <a:ext uri="{9D8B030D-6E8A-4147-A177-3AD203B41FA5}">
                      <a16:colId xmlns:a16="http://schemas.microsoft.com/office/drawing/2014/main" val="142267045"/>
                    </a:ext>
                  </a:extLst>
                </a:gridCol>
              </a:tblGrid>
              <a:tr h="489605">
                <a:tc>
                  <a:txBody>
                    <a:bodyPr/>
                    <a:lstStyle/>
                    <a:p>
                      <a:pPr algn="ctr"/>
                      <a:r>
                        <a:rPr lang="en-US" sz="2400" smtClean="0"/>
                        <a:t>Kí</a:t>
                      </a:r>
                      <a:r>
                        <a:rPr lang="en-US" sz="2400" baseline="0" smtClean="0"/>
                        <a:t> hiệu</a:t>
                      </a:r>
                      <a:endParaRPr lang="en-US" sz="2400"/>
                    </a:p>
                  </a:txBody>
                  <a:tcPr/>
                </a:tc>
                <a:tc>
                  <a:txBody>
                    <a:bodyPr/>
                    <a:lstStyle/>
                    <a:p>
                      <a:pPr algn="ctr"/>
                      <a:r>
                        <a:rPr lang="en-US" sz="2400" smtClean="0"/>
                        <a:t>He</a:t>
                      </a:r>
                      <a:endParaRPr lang="en-US" sz="2400"/>
                    </a:p>
                  </a:txBody>
                  <a:tcPr/>
                </a:tc>
                <a:tc>
                  <a:txBody>
                    <a:bodyPr/>
                    <a:lstStyle/>
                    <a:p>
                      <a:pPr algn="ctr"/>
                      <a:r>
                        <a:rPr lang="en-US" sz="2400" smtClean="0"/>
                        <a:t>Ne</a:t>
                      </a:r>
                      <a:endParaRPr lang="en-US" sz="2400"/>
                    </a:p>
                  </a:txBody>
                  <a:tcPr/>
                </a:tc>
                <a:tc>
                  <a:txBody>
                    <a:bodyPr/>
                    <a:lstStyle/>
                    <a:p>
                      <a:pPr algn="ctr"/>
                      <a:r>
                        <a:rPr lang="en-US" sz="2400" smtClean="0"/>
                        <a:t>Ar</a:t>
                      </a:r>
                      <a:endParaRPr lang="en-US" sz="2400"/>
                    </a:p>
                  </a:txBody>
                  <a:tcPr/>
                </a:tc>
                <a:tc>
                  <a:txBody>
                    <a:bodyPr/>
                    <a:lstStyle/>
                    <a:p>
                      <a:pPr algn="ctr"/>
                      <a:r>
                        <a:rPr lang="en-US" sz="2400" smtClean="0"/>
                        <a:t>Kr</a:t>
                      </a:r>
                      <a:endParaRPr lang="en-US" sz="2400"/>
                    </a:p>
                  </a:txBody>
                  <a:tcPr/>
                </a:tc>
                <a:tc>
                  <a:txBody>
                    <a:bodyPr/>
                    <a:lstStyle/>
                    <a:p>
                      <a:pPr algn="ctr"/>
                      <a:r>
                        <a:rPr lang="en-US" sz="2400" smtClean="0"/>
                        <a:t>Xe</a:t>
                      </a:r>
                      <a:endParaRPr lang="en-US" sz="2400"/>
                    </a:p>
                  </a:txBody>
                  <a:tcPr/>
                </a:tc>
                <a:tc>
                  <a:txBody>
                    <a:bodyPr/>
                    <a:lstStyle/>
                    <a:p>
                      <a:pPr algn="ctr"/>
                      <a:r>
                        <a:rPr lang="en-US" sz="2400" smtClean="0"/>
                        <a:t>Rn</a:t>
                      </a:r>
                      <a:endParaRPr lang="en-US" sz="2400"/>
                    </a:p>
                  </a:txBody>
                  <a:tcPr/>
                </a:tc>
                <a:tc>
                  <a:txBody>
                    <a:bodyPr/>
                    <a:lstStyle/>
                    <a:p>
                      <a:pPr algn="ctr"/>
                      <a:r>
                        <a:rPr lang="en-US" sz="2400" smtClean="0"/>
                        <a:t>Og</a:t>
                      </a:r>
                      <a:endParaRPr lang="en-US" sz="2400"/>
                    </a:p>
                  </a:txBody>
                  <a:tcPr/>
                </a:tc>
                <a:extLst>
                  <a:ext uri="{0D108BD9-81ED-4DB2-BD59-A6C34878D82A}">
                    <a16:rowId xmlns:a16="http://schemas.microsoft.com/office/drawing/2014/main" val="2001505673"/>
                  </a:ext>
                </a:extLst>
              </a:tr>
              <a:tr h="489605">
                <a:tc>
                  <a:txBody>
                    <a:bodyPr/>
                    <a:lstStyle/>
                    <a:p>
                      <a:pPr algn="ctr"/>
                      <a:r>
                        <a:rPr lang="en-US" sz="2400" b="1" smtClean="0">
                          <a:solidFill>
                            <a:schemeClr val="accent1">
                              <a:lumMod val="50000"/>
                            </a:schemeClr>
                          </a:solidFill>
                        </a:rPr>
                        <a:t>Tên</a:t>
                      </a:r>
                      <a:r>
                        <a:rPr lang="en-US" sz="2400" b="1" baseline="0" smtClean="0">
                          <a:solidFill>
                            <a:schemeClr val="accent1">
                              <a:lumMod val="50000"/>
                            </a:schemeClr>
                          </a:solidFill>
                        </a:rPr>
                        <a:t> gọi</a:t>
                      </a:r>
                      <a:endParaRPr lang="en-US" sz="2400" b="1">
                        <a:solidFill>
                          <a:schemeClr val="accent1">
                            <a:lumMod val="50000"/>
                          </a:schemeClr>
                        </a:solidFill>
                      </a:endParaRPr>
                    </a:p>
                  </a:txBody>
                  <a:tcPr/>
                </a:tc>
                <a:tc>
                  <a:txBody>
                    <a:bodyPr/>
                    <a:lstStyle/>
                    <a:p>
                      <a:pPr algn="ctr"/>
                      <a:r>
                        <a:rPr lang="en-US" sz="2400" b="1" smtClean="0">
                          <a:solidFill>
                            <a:schemeClr val="accent4">
                              <a:lumMod val="50000"/>
                            </a:schemeClr>
                          </a:solidFill>
                        </a:rPr>
                        <a:t>Helium</a:t>
                      </a:r>
                      <a:endParaRPr lang="en-US" sz="2400"/>
                    </a:p>
                  </a:txBody>
                  <a:tcPr/>
                </a:tc>
                <a:tc>
                  <a:txBody>
                    <a:bodyPr/>
                    <a:lstStyle/>
                    <a:p>
                      <a:pPr algn="ctr"/>
                      <a:r>
                        <a:rPr lang="en-US" sz="2400" b="1" smtClean="0">
                          <a:solidFill>
                            <a:schemeClr val="accent4">
                              <a:lumMod val="50000"/>
                            </a:schemeClr>
                          </a:solidFill>
                        </a:rPr>
                        <a:t>Neon</a:t>
                      </a:r>
                      <a:endParaRPr lang="en-US" sz="2400"/>
                    </a:p>
                  </a:txBody>
                  <a:tcPr/>
                </a:tc>
                <a:tc>
                  <a:txBody>
                    <a:bodyPr/>
                    <a:lstStyle/>
                    <a:p>
                      <a:pPr algn="ctr"/>
                      <a:r>
                        <a:rPr lang="en-US" sz="2400" b="1" smtClean="0">
                          <a:solidFill>
                            <a:schemeClr val="accent4">
                              <a:lumMod val="50000"/>
                            </a:schemeClr>
                          </a:solidFill>
                        </a:rPr>
                        <a:t>argon</a:t>
                      </a:r>
                      <a:endParaRPr lang="en-US" sz="2400"/>
                    </a:p>
                  </a:txBody>
                  <a:tcPr/>
                </a:tc>
                <a:tc>
                  <a:txBody>
                    <a:bodyPr/>
                    <a:lstStyle/>
                    <a:p>
                      <a:pPr algn="ctr"/>
                      <a:r>
                        <a:rPr lang="en-US" sz="2400" b="1" smtClean="0">
                          <a:solidFill>
                            <a:schemeClr val="accent4">
                              <a:lumMod val="50000"/>
                            </a:schemeClr>
                          </a:solidFill>
                        </a:rPr>
                        <a:t>krypton</a:t>
                      </a:r>
                      <a:endParaRPr lang="en-US" sz="2400"/>
                    </a:p>
                  </a:txBody>
                  <a:tcPr/>
                </a:tc>
                <a:tc>
                  <a:txBody>
                    <a:bodyPr/>
                    <a:lstStyle/>
                    <a:p>
                      <a:pPr algn="ctr"/>
                      <a:r>
                        <a:rPr lang="en-US" sz="2400" b="1" smtClean="0">
                          <a:solidFill>
                            <a:schemeClr val="accent4">
                              <a:lumMod val="50000"/>
                            </a:schemeClr>
                          </a:solidFill>
                        </a:rPr>
                        <a:t>xemon</a:t>
                      </a:r>
                      <a:endParaRPr lang="en-US" sz="2400"/>
                    </a:p>
                  </a:txBody>
                  <a:tcPr/>
                </a:tc>
                <a:tc>
                  <a:txBody>
                    <a:bodyPr/>
                    <a:lstStyle/>
                    <a:p>
                      <a:pPr algn="ctr"/>
                      <a:r>
                        <a:rPr lang="en-US" sz="2400" b="1" smtClean="0">
                          <a:solidFill>
                            <a:schemeClr val="accent4">
                              <a:lumMod val="50000"/>
                            </a:schemeClr>
                          </a:solidFill>
                        </a:rPr>
                        <a:t>radon</a:t>
                      </a:r>
                      <a:endParaRPr lang="en-US" sz="240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smtClean="0">
                          <a:solidFill>
                            <a:schemeClr val="accent4">
                              <a:lumMod val="50000"/>
                            </a:schemeClr>
                          </a:solidFill>
                        </a:rPr>
                        <a:t>oganesson</a:t>
                      </a:r>
                    </a:p>
                    <a:p>
                      <a:pPr algn="ctr"/>
                      <a:endParaRPr lang="en-US" sz="2400"/>
                    </a:p>
                  </a:txBody>
                  <a:tcPr/>
                </a:tc>
                <a:extLst>
                  <a:ext uri="{0D108BD9-81ED-4DB2-BD59-A6C34878D82A}">
                    <a16:rowId xmlns:a16="http://schemas.microsoft.com/office/drawing/2014/main" val="4229417025"/>
                  </a:ext>
                </a:extLst>
              </a:tr>
              <a:tr h="855600">
                <a:tc>
                  <a:txBody>
                    <a:bodyPr/>
                    <a:lstStyle/>
                    <a:p>
                      <a:pPr algn="ctr"/>
                      <a:r>
                        <a:rPr lang="en-US" sz="2400" b="1" smtClean="0">
                          <a:solidFill>
                            <a:schemeClr val="accent1">
                              <a:lumMod val="50000"/>
                            </a:schemeClr>
                          </a:solidFill>
                        </a:rPr>
                        <a:t>Số</a:t>
                      </a:r>
                      <a:r>
                        <a:rPr lang="en-US" sz="2400" b="1" baseline="0" smtClean="0">
                          <a:solidFill>
                            <a:schemeClr val="accent1">
                              <a:lumMod val="50000"/>
                            </a:schemeClr>
                          </a:solidFill>
                        </a:rPr>
                        <a:t> e lớp ngoài cùng</a:t>
                      </a:r>
                      <a:endParaRPr lang="en-US" sz="2400" b="1">
                        <a:solidFill>
                          <a:schemeClr val="accent1">
                            <a:lumMod val="50000"/>
                          </a:schemeClr>
                        </a:solidFill>
                      </a:endParaRPr>
                    </a:p>
                  </a:txBody>
                  <a:tcPr/>
                </a:tc>
                <a:tc>
                  <a:txBody>
                    <a:bodyPr/>
                    <a:lstStyle/>
                    <a:p>
                      <a:pPr algn="ctr"/>
                      <a:r>
                        <a:rPr lang="en-US" sz="2400" b="1" smtClean="0">
                          <a:solidFill>
                            <a:srgbClr val="FF0000"/>
                          </a:solidFill>
                        </a:rPr>
                        <a:t>2</a:t>
                      </a:r>
                      <a:endParaRPr lang="en-US" sz="2400" b="1">
                        <a:solidFill>
                          <a:srgbClr val="FF0000"/>
                        </a:solidFill>
                      </a:endParaRPr>
                    </a:p>
                  </a:txBody>
                  <a:tcPr/>
                </a:tc>
                <a:tc>
                  <a:txBody>
                    <a:bodyPr/>
                    <a:lstStyle/>
                    <a:p>
                      <a:pPr algn="ctr"/>
                      <a:r>
                        <a:rPr lang="en-US" sz="2400" b="1" smtClean="0">
                          <a:solidFill>
                            <a:srgbClr val="FF0000"/>
                          </a:solidFill>
                        </a:rPr>
                        <a:t>8</a:t>
                      </a:r>
                      <a:endParaRPr lang="en-US" sz="2400" b="1">
                        <a:solidFill>
                          <a:srgbClr val="FF0000"/>
                        </a:solidFill>
                      </a:endParaRPr>
                    </a:p>
                  </a:txBody>
                  <a:tcPr/>
                </a:tc>
                <a:tc>
                  <a:txBody>
                    <a:bodyPr/>
                    <a:lstStyle/>
                    <a:p>
                      <a:pPr algn="ctr"/>
                      <a:r>
                        <a:rPr lang="en-US" sz="2400" b="1" smtClean="0">
                          <a:solidFill>
                            <a:srgbClr val="FF0000"/>
                          </a:solidFill>
                        </a:rPr>
                        <a:t>8</a:t>
                      </a:r>
                      <a:endParaRPr lang="en-US" sz="2400" b="1">
                        <a:solidFill>
                          <a:srgbClr val="FF0000"/>
                        </a:solidFill>
                      </a:endParaRPr>
                    </a:p>
                  </a:txBody>
                  <a:tcPr/>
                </a:tc>
                <a:tc>
                  <a:txBody>
                    <a:bodyPr/>
                    <a:lstStyle/>
                    <a:p>
                      <a:pPr algn="ctr"/>
                      <a:r>
                        <a:rPr lang="en-US" sz="2400" b="1" smtClean="0">
                          <a:solidFill>
                            <a:srgbClr val="FF0000"/>
                          </a:solidFill>
                        </a:rPr>
                        <a:t>8</a:t>
                      </a:r>
                      <a:endParaRPr lang="en-US" sz="2400" b="1">
                        <a:solidFill>
                          <a:srgbClr val="FF0000"/>
                        </a:solidFill>
                      </a:endParaRPr>
                    </a:p>
                  </a:txBody>
                  <a:tcPr/>
                </a:tc>
                <a:tc>
                  <a:txBody>
                    <a:bodyPr/>
                    <a:lstStyle/>
                    <a:p>
                      <a:pPr algn="ctr"/>
                      <a:r>
                        <a:rPr lang="en-US" sz="2400" b="1" smtClean="0">
                          <a:solidFill>
                            <a:srgbClr val="FF0000"/>
                          </a:solidFill>
                        </a:rPr>
                        <a:t>8</a:t>
                      </a:r>
                      <a:endParaRPr lang="en-US" sz="2400" b="1">
                        <a:solidFill>
                          <a:srgbClr val="FF0000"/>
                        </a:solidFill>
                      </a:endParaRPr>
                    </a:p>
                  </a:txBody>
                  <a:tcPr/>
                </a:tc>
                <a:tc>
                  <a:txBody>
                    <a:bodyPr/>
                    <a:lstStyle/>
                    <a:p>
                      <a:pPr algn="ctr"/>
                      <a:r>
                        <a:rPr lang="en-US" sz="2400" b="1" smtClean="0">
                          <a:solidFill>
                            <a:srgbClr val="FF0000"/>
                          </a:solidFill>
                        </a:rPr>
                        <a:t>8</a:t>
                      </a:r>
                      <a:endParaRPr lang="en-US" sz="2400" b="1">
                        <a:solidFill>
                          <a:srgbClr val="FF0000"/>
                        </a:solidFill>
                      </a:endParaRPr>
                    </a:p>
                  </a:txBody>
                  <a:tcPr/>
                </a:tc>
                <a:tc>
                  <a:txBody>
                    <a:bodyPr/>
                    <a:lstStyle/>
                    <a:p>
                      <a:pPr algn="ctr"/>
                      <a:r>
                        <a:rPr lang="en-US" sz="2400" b="1" smtClean="0">
                          <a:solidFill>
                            <a:srgbClr val="FF0000"/>
                          </a:solidFill>
                        </a:rPr>
                        <a:t>8</a:t>
                      </a:r>
                      <a:endParaRPr lang="en-US" sz="2400" b="1">
                        <a:solidFill>
                          <a:srgbClr val="FF0000"/>
                        </a:solidFill>
                      </a:endParaRPr>
                    </a:p>
                  </a:txBody>
                  <a:tcPr/>
                </a:tc>
                <a:extLst>
                  <a:ext uri="{0D108BD9-81ED-4DB2-BD59-A6C34878D82A}">
                    <a16:rowId xmlns:a16="http://schemas.microsoft.com/office/drawing/2014/main" val="104610481"/>
                  </a:ext>
                </a:extLst>
              </a:tr>
            </a:tbl>
          </a:graphicData>
        </a:graphic>
      </p:graphicFrame>
      <p:sp>
        <p:nvSpPr>
          <p:cNvPr id="9" name="TextBox 8"/>
          <p:cNvSpPr txBox="1"/>
          <p:nvPr/>
        </p:nvSpPr>
        <p:spPr>
          <a:xfrm>
            <a:off x="923827" y="4185501"/>
            <a:ext cx="10133814" cy="830997"/>
          </a:xfrm>
          <a:prstGeom prst="rect">
            <a:avLst/>
          </a:prstGeom>
          <a:noFill/>
        </p:spPr>
        <p:txBody>
          <a:bodyPr wrap="square" rtlCol="0">
            <a:spAutoFit/>
          </a:bodyPr>
          <a:lstStyle/>
          <a:p>
            <a:r>
              <a:rPr lang="en-US" sz="2400" b="1" smtClean="0">
                <a:solidFill>
                  <a:schemeClr val="accent6">
                    <a:lumMod val="50000"/>
                  </a:schemeClr>
                </a:solidFill>
              </a:rPr>
              <a:t>Nhận xét: Các nguyên tố khí hiếm, lớp electron ngoài cùng có số elctron tối đa, bền vững khó biến đổi hóa học.</a:t>
            </a:r>
            <a:endParaRPr lang="en-US" sz="2400" b="1">
              <a:solidFill>
                <a:schemeClr val="accent6">
                  <a:lumMod val="50000"/>
                </a:schemeClr>
              </a:solidFill>
            </a:endParaRPr>
          </a:p>
        </p:txBody>
      </p:sp>
    </p:spTree>
    <p:extLst>
      <p:ext uri="{BB962C8B-B14F-4D97-AF65-F5344CB8AC3E}">
        <p14:creationId xmlns:p14="http://schemas.microsoft.com/office/powerpoint/2010/main" val="3854594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2936" y="127360"/>
            <a:ext cx="3723588" cy="523220"/>
          </a:xfrm>
          <a:prstGeom prst="rect">
            <a:avLst/>
          </a:prstGeom>
          <a:noFill/>
        </p:spPr>
        <p:txBody>
          <a:bodyPr wrap="square" rtlCol="0">
            <a:spAutoFit/>
          </a:bodyPr>
          <a:lstStyle/>
          <a:p>
            <a:r>
              <a:rPr lang="en-US" sz="2800" b="1" smtClean="0">
                <a:solidFill>
                  <a:srgbClr val="FF0000"/>
                </a:solidFill>
              </a:rPr>
              <a:t>Luyện tập:</a:t>
            </a:r>
            <a:endParaRPr lang="en-US" sz="2800" b="1">
              <a:solidFill>
                <a:srgbClr val="FF0000"/>
              </a:solidFill>
            </a:endParaRPr>
          </a:p>
        </p:txBody>
      </p:sp>
      <p:sp>
        <p:nvSpPr>
          <p:cNvPr id="5" name="TextBox 4"/>
          <p:cNvSpPr txBox="1"/>
          <p:nvPr/>
        </p:nvSpPr>
        <p:spPr>
          <a:xfrm>
            <a:off x="707009" y="587617"/>
            <a:ext cx="9341963" cy="523220"/>
          </a:xfrm>
          <a:prstGeom prst="rect">
            <a:avLst/>
          </a:prstGeom>
          <a:noFill/>
        </p:spPr>
        <p:txBody>
          <a:bodyPr wrap="square" rtlCol="0">
            <a:spAutoFit/>
          </a:bodyPr>
          <a:lstStyle/>
          <a:p>
            <a:r>
              <a:rPr lang="en-US" sz="2800" b="1" smtClean="0">
                <a:solidFill>
                  <a:schemeClr val="accent5"/>
                </a:solidFill>
              </a:rPr>
              <a:t>Câu 1: Cho các nguyên tố sau: P, Ba, Rb, Cu, Fe, Ne, Si</a:t>
            </a:r>
            <a:endParaRPr lang="en-US" sz="2800" b="1">
              <a:solidFill>
                <a:schemeClr val="accent5"/>
              </a:solidFill>
            </a:endParaRPr>
          </a:p>
        </p:txBody>
      </p:sp>
      <p:sp>
        <p:nvSpPr>
          <p:cNvPr id="6" name="TextBox 5"/>
          <p:cNvSpPr txBox="1"/>
          <p:nvPr/>
        </p:nvSpPr>
        <p:spPr>
          <a:xfrm>
            <a:off x="707009" y="1094511"/>
            <a:ext cx="9794450" cy="1815882"/>
          </a:xfrm>
          <a:prstGeom prst="rect">
            <a:avLst/>
          </a:prstGeom>
          <a:noFill/>
        </p:spPr>
        <p:txBody>
          <a:bodyPr wrap="square" rtlCol="0">
            <a:spAutoFit/>
          </a:bodyPr>
          <a:lstStyle/>
          <a:p>
            <a:r>
              <a:rPr lang="en-US" sz="2800" b="1" smtClean="0">
                <a:solidFill>
                  <a:schemeClr val="tx2">
                    <a:lumMod val="50000"/>
                  </a:schemeClr>
                </a:solidFill>
              </a:rPr>
              <a:t>- Sử dụng bảng tuần hoàn hãy cho biết trong các nguyên tố trên, nguyên tố nào là kim loại, phi kim, khí hiếm?</a:t>
            </a:r>
          </a:p>
          <a:p>
            <a:r>
              <a:rPr lang="en-US" sz="2800" b="1" smtClean="0">
                <a:solidFill>
                  <a:schemeClr val="tx2">
                    <a:lumMod val="50000"/>
                  </a:schemeClr>
                </a:solidFill>
              </a:rPr>
              <a:t>- Nêu ứng dụng trong đời sống của một nguyên tố trong nguyên tố trên?</a:t>
            </a:r>
            <a:endParaRPr lang="en-US" sz="2800" b="1">
              <a:solidFill>
                <a:schemeClr val="tx2">
                  <a:lumMod val="50000"/>
                </a:schemeClr>
              </a:solidFill>
            </a:endParaRPr>
          </a:p>
        </p:txBody>
      </p:sp>
      <p:sp>
        <p:nvSpPr>
          <p:cNvPr id="7" name="Rectangle 6"/>
          <p:cNvSpPr/>
          <p:nvPr/>
        </p:nvSpPr>
        <p:spPr>
          <a:xfrm>
            <a:off x="919114" y="4246368"/>
            <a:ext cx="4854806" cy="1569660"/>
          </a:xfrm>
          <a:prstGeom prst="rect">
            <a:avLst/>
          </a:prstGeom>
        </p:spPr>
        <p:txBody>
          <a:bodyPr wrap="square">
            <a:spAutoFit/>
          </a:bodyPr>
          <a:lstStyle/>
          <a:p>
            <a:r>
              <a:rPr lang="en-US" sz="2400" b="1">
                <a:latin typeface="inherit"/>
              </a:rPr>
              <a:t>Câu 2. </a:t>
            </a:r>
            <a:r>
              <a:rPr lang="en-US" sz="2400" b="1">
                <a:latin typeface="arial" panose="020B0604020202020204" pitchFamily="34" charset="0"/>
              </a:rPr>
              <a:t>Bảng tuần hoàn các nguyên tố hóa học gồm các nguyên </a:t>
            </a:r>
            <a:r>
              <a:rPr lang="en-US" sz="2400" b="1" smtClean="0">
                <a:latin typeface="arial" panose="020B0604020202020204" pitchFamily="34" charset="0"/>
              </a:rPr>
              <a:t>tố: </a:t>
            </a:r>
            <a:r>
              <a:rPr lang="en-US" sz="2400" b="1">
                <a:latin typeface="arial" panose="020B0604020202020204" pitchFamily="34" charset="0"/>
              </a:rPr>
              <a:t>Hãy chọn đáp án đúng nhất</a:t>
            </a:r>
          </a:p>
        </p:txBody>
      </p:sp>
      <p:sp>
        <p:nvSpPr>
          <p:cNvPr id="8" name="Rectangle 7"/>
          <p:cNvSpPr/>
          <p:nvPr/>
        </p:nvSpPr>
        <p:spPr>
          <a:xfrm>
            <a:off x="5924741" y="4326681"/>
            <a:ext cx="4977354" cy="1569660"/>
          </a:xfrm>
          <a:prstGeom prst="rect">
            <a:avLst/>
          </a:prstGeom>
        </p:spPr>
        <p:txBody>
          <a:bodyPr wrap="square">
            <a:spAutoFit/>
          </a:bodyPr>
          <a:lstStyle/>
          <a:p>
            <a:r>
              <a:rPr lang="en-US" sz="2400" b="1">
                <a:solidFill>
                  <a:schemeClr val="accent1">
                    <a:lumMod val="75000"/>
                  </a:schemeClr>
                </a:solidFill>
                <a:latin typeface="arial" panose="020B0604020202020204" pitchFamily="34" charset="0"/>
              </a:rPr>
              <a:t>A. Kim loại và phi kim</a:t>
            </a:r>
          </a:p>
          <a:p>
            <a:r>
              <a:rPr lang="en-US" sz="2400" b="1">
                <a:solidFill>
                  <a:schemeClr val="accent1">
                    <a:lumMod val="75000"/>
                  </a:schemeClr>
                </a:solidFill>
                <a:latin typeface="arial" panose="020B0604020202020204" pitchFamily="34" charset="0"/>
              </a:rPr>
              <a:t>B. Phi kim và khí hiếm</a:t>
            </a:r>
          </a:p>
          <a:p>
            <a:r>
              <a:rPr lang="en-US" sz="2400" b="1">
                <a:solidFill>
                  <a:schemeClr val="accent1">
                    <a:lumMod val="75000"/>
                  </a:schemeClr>
                </a:solidFill>
                <a:latin typeface="arial" panose="020B0604020202020204" pitchFamily="34" charset="0"/>
              </a:rPr>
              <a:t>C. Kim loại và khí hiếm</a:t>
            </a:r>
          </a:p>
          <a:p>
            <a:r>
              <a:rPr lang="en-US" sz="2400" b="1">
                <a:solidFill>
                  <a:schemeClr val="accent1">
                    <a:lumMod val="75000"/>
                  </a:schemeClr>
                </a:solidFill>
                <a:latin typeface="arial" panose="020B0604020202020204" pitchFamily="34" charset="0"/>
              </a:rPr>
              <a:t>D. Kim loại, phi kim và khí hiếm</a:t>
            </a:r>
          </a:p>
        </p:txBody>
      </p:sp>
      <p:sp>
        <p:nvSpPr>
          <p:cNvPr id="9" name="Oval 8"/>
          <p:cNvSpPr/>
          <p:nvPr/>
        </p:nvSpPr>
        <p:spPr>
          <a:xfrm>
            <a:off x="5844618" y="5505252"/>
            <a:ext cx="395927" cy="3205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905887" y="5434676"/>
            <a:ext cx="245097" cy="523220"/>
          </a:xfrm>
          <a:prstGeom prst="rect">
            <a:avLst/>
          </a:prstGeom>
          <a:noFill/>
        </p:spPr>
        <p:txBody>
          <a:bodyPr wrap="square" rtlCol="0">
            <a:spAutoFit/>
          </a:bodyPr>
          <a:lstStyle/>
          <a:p>
            <a:r>
              <a:rPr lang="en-US" sz="2800" b="1" smtClean="0">
                <a:solidFill>
                  <a:schemeClr val="accent1">
                    <a:lumMod val="75000"/>
                  </a:schemeClr>
                </a:solidFill>
              </a:rPr>
              <a:t>D</a:t>
            </a:r>
            <a:endParaRPr lang="en-US" sz="2800" b="1">
              <a:solidFill>
                <a:schemeClr val="accent1">
                  <a:lumMod val="75000"/>
                </a:schemeClr>
              </a:solidFill>
            </a:endParaRPr>
          </a:p>
        </p:txBody>
      </p:sp>
      <p:sp>
        <p:nvSpPr>
          <p:cNvPr id="11" name="TextBox 10"/>
          <p:cNvSpPr txBox="1"/>
          <p:nvPr/>
        </p:nvSpPr>
        <p:spPr>
          <a:xfrm>
            <a:off x="919114" y="2910393"/>
            <a:ext cx="4001677" cy="461665"/>
          </a:xfrm>
          <a:prstGeom prst="rect">
            <a:avLst/>
          </a:prstGeom>
          <a:noFill/>
        </p:spPr>
        <p:txBody>
          <a:bodyPr wrap="square" rtlCol="0">
            <a:spAutoFit/>
          </a:bodyPr>
          <a:lstStyle/>
          <a:p>
            <a:r>
              <a:rPr lang="en-US" sz="2400" b="1" smtClean="0">
                <a:solidFill>
                  <a:schemeClr val="accent1">
                    <a:lumMod val="75000"/>
                  </a:schemeClr>
                </a:solidFill>
              </a:rPr>
              <a:t>Kim Loại: Ba, Rb, Cu, Fe, </a:t>
            </a:r>
            <a:endParaRPr lang="en-US" sz="2400" b="1">
              <a:solidFill>
                <a:schemeClr val="accent1">
                  <a:lumMod val="75000"/>
                </a:schemeClr>
              </a:solidFill>
            </a:endParaRPr>
          </a:p>
        </p:txBody>
      </p:sp>
      <p:sp>
        <p:nvSpPr>
          <p:cNvPr id="12" name="TextBox 11"/>
          <p:cNvSpPr txBox="1"/>
          <p:nvPr/>
        </p:nvSpPr>
        <p:spPr>
          <a:xfrm>
            <a:off x="5175312" y="2849831"/>
            <a:ext cx="2262433" cy="461665"/>
          </a:xfrm>
          <a:prstGeom prst="rect">
            <a:avLst/>
          </a:prstGeom>
          <a:noFill/>
        </p:spPr>
        <p:txBody>
          <a:bodyPr wrap="square" rtlCol="0">
            <a:spAutoFit/>
          </a:bodyPr>
          <a:lstStyle/>
          <a:p>
            <a:r>
              <a:rPr lang="en-US" sz="2400" b="1" smtClean="0">
                <a:solidFill>
                  <a:srgbClr val="FF00FF"/>
                </a:solidFill>
              </a:rPr>
              <a:t>Phi kim: P, Si</a:t>
            </a:r>
            <a:endParaRPr lang="en-US" sz="2400" b="1">
              <a:solidFill>
                <a:srgbClr val="FF00FF"/>
              </a:solidFill>
            </a:endParaRPr>
          </a:p>
        </p:txBody>
      </p:sp>
      <p:sp>
        <p:nvSpPr>
          <p:cNvPr id="13" name="TextBox 12"/>
          <p:cNvSpPr txBox="1"/>
          <p:nvPr/>
        </p:nvSpPr>
        <p:spPr>
          <a:xfrm>
            <a:off x="7833674" y="2851449"/>
            <a:ext cx="2762053" cy="461665"/>
          </a:xfrm>
          <a:prstGeom prst="rect">
            <a:avLst/>
          </a:prstGeom>
          <a:noFill/>
        </p:spPr>
        <p:txBody>
          <a:bodyPr wrap="square" rtlCol="0">
            <a:spAutoFit/>
          </a:bodyPr>
          <a:lstStyle/>
          <a:p>
            <a:r>
              <a:rPr lang="en-US" sz="2400" b="1" smtClean="0">
                <a:solidFill>
                  <a:srgbClr val="FFC000"/>
                </a:solidFill>
              </a:rPr>
              <a:t>Khí hiếm: Ne</a:t>
            </a:r>
            <a:endParaRPr lang="en-US" sz="2400" b="1">
              <a:solidFill>
                <a:srgbClr val="FFC000"/>
              </a:solidFill>
            </a:endParaRPr>
          </a:p>
        </p:txBody>
      </p:sp>
      <p:sp>
        <p:nvSpPr>
          <p:cNvPr id="14" name="TextBox 13"/>
          <p:cNvSpPr txBox="1"/>
          <p:nvPr/>
        </p:nvSpPr>
        <p:spPr>
          <a:xfrm>
            <a:off x="1102936" y="3459637"/>
            <a:ext cx="7154944" cy="461665"/>
          </a:xfrm>
          <a:prstGeom prst="rect">
            <a:avLst/>
          </a:prstGeom>
          <a:noFill/>
        </p:spPr>
        <p:txBody>
          <a:bodyPr wrap="square" rtlCol="0">
            <a:spAutoFit/>
          </a:bodyPr>
          <a:lstStyle/>
          <a:p>
            <a:r>
              <a:rPr lang="en-US" sz="2400" b="1" smtClean="0">
                <a:solidFill>
                  <a:schemeClr val="accent4">
                    <a:lumMod val="50000"/>
                  </a:schemeClr>
                </a:solidFill>
              </a:rPr>
              <a:t>Neon được sử dung trong bóng đèn LED</a:t>
            </a:r>
            <a:endParaRPr lang="en-US" sz="2400" b="1">
              <a:solidFill>
                <a:schemeClr val="accent4">
                  <a:lumMod val="50000"/>
                </a:schemeClr>
              </a:solidFill>
            </a:endParaRPr>
          </a:p>
        </p:txBody>
      </p:sp>
    </p:spTree>
    <p:extLst>
      <p:ext uri="{BB962C8B-B14F-4D97-AF65-F5344CB8AC3E}">
        <p14:creationId xmlns:p14="http://schemas.microsoft.com/office/powerpoint/2010/main" val="1666445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1000"/>
                                        <p:tgtEl>
                                          <p:spTgt spid="9"/>
                                        </p:tgtEl>
                                      </p:cBhvr>
                                    </p:animEffect>
                                    <p:anim calcmode="lin" valueType="num">
                                      <p:cBhvr>
                                        <p:cTn id="75" dur="1000" fill="hold"/>
                                        <p:tgtEl>
                                          <p:spTgt spid="9"/>
                                        </p:tgtEl>
                                        <p:attrNameLst>
                                          <p:attrName>ppt_x</p:attrName>
                                        </p:attrNameLst>
                                      </p:cBhvr>
                                      <p:tavLst>
                                        <p:tav tm="0">
                                          <p:val>
                                            <p:strVal val="#ppt_x"/>
                                          </p:val>
                                        </p:tav>
                                        <p:tav tm="100000">
                                          <p:val>
                                            <p:strVal val="#ppt_x"/>
                                          </p:val>
                                        </p:tav>
                                      </p:tavLst>
                                    </p:anim>
                                    <p:anim calcmode="lin" valueType="num">
                                      <p:cBhvr>
                                        <p:cTn id="7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P spid="10"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95256" y="415636"/>
            <a:ext cx="4883726" cy="584775"/>
          </a:xfrm>
          <a:prstGeom prst="rect">
            <a:avLst/>
          </a:prstGeom>
          <a:noFill/>
        </p:spPr>
        <p:txBody>
          <a:bodyPr wrap="square" rtlCol="0">
            <a:spAutoFit/>
          </a:bodyPr>
          <a:lstStyle/>
          <a:p>
            <a:r>
              <a:rPr lang="en-US" sz="3200" b="1" smtClean="0">
                <a:solidFill>
                  <a:srgbClr val="FF0000"/>
                </a:solidFill>
              </a:rPr>
              <a:t>Biểu điểm đánh giá: </a:t>
            </a:r>
            <a:endParaRPr lang="en-US" sz="3200" b="1">
              <a:solidFill>
                <a:srgbClr val="FF0000"/>
              </a:solidFill>
            </a:endParaRPr>
          </a:p>
        </p:txBody>
      </p:sp>
      <p:sp>
        <p:nvSpPr>
          <p:cNvPr id="5" name="TextBox 4"/>
          <p:cNvSpPr txBox="1"/>
          <p:nvPr/>
        </p:nvSpPr>
        <p:spPr>
          <a:xfrm>
            <a:off x="1184564" y="1174174"/>
            <a:ext cx="9653154" cy="1384995"/>
          </a:xfrm>
          <a:prstGeom prst="rect">
            <a:avLst/>
          </a:prstGeom>
          <a:noFill/>
        </p:spPr>
        <p:txBody>
          <a:bodyPr wrap="square" rtlCol="0">
            <a:spAutoFit/>
          </a:bodyPr>
          <a:lstStyle/>
          <a:p>
            <a:r>
              <a:rPr lang="en-US" sz="2800" b="1" smtClean="0">
                <a:solidFill>
                  <a:schemeClr val="accent4">
                    <a:lumMod val="75000"/>
                  </a:schemeClr>
                </a:solidFill>
              </a:rPr>
              <a:t>- Sắp xếp đúng hàng, cột: 4 điểm.</a:t>
            </a:r>
          </a:p>
          <a:p>
            <a:r>
              <a:rPr lang="en-US" sz="2800" b="1" smtClean="0">
                <a:solidFill>
                  <a:schemeClr val="accent4">
                    <a:lumMod val="75000"/>
                  </a:schemeClr>
                </a:solidFill>
              </a:rPr>
              <a:t>- Thao tác nhanh, hợp tác tốt: 1 điểm.</a:t>
            </a:r>
          </a:p>
          <a:p>
            <a:r>
              <a:rPr lang="en-US" sz="2800" b="1" smtClean="0">
                <a:solidFill>
                  <a:schemeClr val="accent4">
                    <a:lumMod val="75000"/>
                  </a:schemeClr>
                </a:solidFill>
              </a:rPr>
              <a:t>Thưởng điểm cho nhóm làm xong trước thười gian quy định.</a:t>
            </a:r>
            <a:endParaRPr lang="en-US" sz="2800" b="1">
              <a:solidFill>
                <a:schemeClr val="accent4">
                  <a:lumMod val="75000"/>
                </a:schemeClr>
              </a:solidFill>
            </a:endParaRPr>
          </a:p>
        </p:txBody>
      </p:sp>
    </p:spTree>
    <p:extLst>
      <p:ext uri="{BB962C8B-B14F-4D97-AF65-F5344CB8AC3E}">
        <p14:creationId xmlns:p14="http://schemas.microsoft.com/office/powerpoint/2010/main" val="1700197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2425" y="235670"/>
            <a:ext cx="10963373" cy="3046988"/>
          </a:xfrm>
          <a:prstGeom prst="rect">
            <a:avLst/>
          </a:prstGeom>
          <a:noFill/>
        </p:spPr>
        <p:txBody>
          <a:bodyPr wrap="square" rtlCol="0">
            <a:spAutoFit/>
          </a:bodyPr>
          <a:lstStyle/>
          <a:p>
            <a:r>
              <a:rPr lang="en-US" sz="2400" b="1" smtClean="0"/>
              <a:t>Câu 3: Nguyên tố X ( Z= 11) là nguyên tố trong thành phần muối ăn. </a:t>
            </a:r>
          </a:p>
          <a:p>
            <a:r>
              <a:rPr lang="en-US" sz="2400" b="1" smtClean="0"/>
              <a:t>Hãy cho biết: </a:t>
            </a:r>
          </a:p>
          <a:p>
            <a:r>
              <a:rPr lang="en-US" sz="2400" b="1" smtClean="0"/>
              <a:t>- Tên nguyên tố X, </a:t>
            </a:r>
          </a:p>
          <a:p>
            <a:r>
              <a:rPr lang="en-US" sz="2400" b="1" smtClean="0"/>
              <a:t>- Vẽ mô hình sắp xếp các electron ở vở nguyên tử X.</a:t>
            </a:r>
          </a:p>
          <a:p>
            <a:r>
              <a:rPr lang="en-US" sz="2400" b="1" smtClean="0"/>
              <a:t>- X có bao nhiêu lớp electron, </a:t>
            </a:r>
          </a:p>
          <a:p>
            <a:r>
              <a:rPr lang="en-US" sz="2400" b="1" smtClean="0"/>
              <a:t>- X có bao nhiêu electron ở lớp ngoài cùng? </a:t>
            </a:r>
          </a:p>
          <a:p>
            <a:r>
              <a:rPr lang="en-US" sz="2400" b="1" smtClean="0"/>
              <a:t>- X thuộc chu kì nào, </a:t>
            </a:r>
          </a:p>
          <a:p>
            <a:r>
              <a:rPr lang="en-US" sz="2400" b="1" smtClean="0"/>
              <a:t>- X thuộc nhóm nào trong bảng hệ thống tuần hoàn?</a:t>
            </a:r>
            <a:endParaRPr lang="en-US" sz="2400" b="1"/>
          </a:p>
        </p:txBody>
      </p:sp>
      <p:sp>
        <p:nvSpPr>
          <p:cNvPr id="5" name="TextBox 4"/>
          <p:cNvSpPr txBox="1"/>
          <p:nvPr/>
        </p:nvSpPr>
        <p:spPr>
          <a:xfrm>
            <a:off x="866775" y="3282658"/>
            <a:ext cx="10429875" cy="1384995"/>
          </a:xfrm>
          <a:prstGeom prst="rect">
            <a:avLst/>
          </a:prstGeom>
          <a:noFill/>
        </p:spPr>
        <p:txBody>
          <a:bodyPr wrap="square" rtlCol="0">
            <a:spAutoFit/>
          </a:bodyPr>
          <a:lstStyle/>
          <a:p>
            <a:r>
              <a:rPr lang="en-US" sz="2800" b="1" smtClean="0">
                <a:solidFill>
                  <a:schemeClr val="accent4">
                    <a:lumMod val="75000"/>
                  </a:schemeClr>
                </a:solidFill>
              </a:rPr>
              <a:t>Lưu ý: </a:t>
            </a:r>
          </a:p>
          <a:p>
            <a:r>
              <a:rPr lang="en-US" sz="2800" b="1" smtClean="0">
                <a:solidFill>
                  <a:schemeClr val="accent4">
                    <a:lumMod val="75000"/>
                  </a:schemeClr>
                </a:solidFill>
              </a:rPr>
              <a:t>- Các nguyên tố kim loại có xu hướng nhường e để tạo ion dương.</a:t>
            </a:r>
          </a:p>
          <a:p>
            <a:r>
              <a:rPr lang="en-US" sz="2800" b="1" smtClean="0">
                <a:solidFill>
                  <a:schemeClr val="accent4">
                    <a:lumMod val="75000"/>
                  </a:schemeClr>
                </a:solidFill>
              </a:rPr>
              <a:t>- Các nguyên tố phi kim có xu hướng nhận e để tạo ion âm.</a:t>
            </a:r>
            <a:endParaRPr lang="en-US" sz="2800" b="1">
              <a:solidFill>
                <a:schemeClr val="accent4">
                  <a:lumMod val="75000"/>
                </a:schemeClr>
              </a:solidFill>
            </a:endParaRPr>
          </a:p>
        </p:txBody>
      </p:sp>
    </p:spTree>
    <p:extLst>
      <p:ext uri="{BB962C8B-B14F-4D97-AF65-F5344CB8AC3E}">
        <p14:creationId xmlns:p14="http://schemas.microsoft.com/office/powerpoint/2010/main" val="773753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á học 10 Bài 10: Ý nghĩa của bảng tuần hoàn các nguyên tố hóa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571" y="0"/>
            <a:ext cx="12398571" cy="11132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873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67075" y="208062"/>
            <a:ext cx="4324350" cy="523220"/>
          </a:xfrm>
          <a:prstGeom prst="rect">
            <a:avLst/>
          </a:prstGeom>
          <a:noFill/>
        </p:spPr>
        <p:txBody>
          <a:bodyPr wrap="square" rtlCol="0">
            <a:spAutoFit/>
          </a:bodyPr>
          <a:lstStyle/>
          <a:p>
            <a:r>
              <a:rPr lang="en-US" sz="2800" b="1" smtClean="0">
                <a:solidFill>
                  <a:srgbClr val="FF0000"/>
                </a:solidFill>
              </a:rPr>
              <a:t>Giao bài về nhà: </a:t>
            </a:r>
            <a:endParaRPr lang="en-US" sz="2800" b="1">
              <a:solidFill>
                <a:srgbClr val="FF0000"/>
              </a:solidFill>
            </a:endParaRPr>
          </a:p>
        </p:txBody>
      </p:sp>
      <p:sp>
        <p:nvSpPr>
          <p:cNvPr id="5" name="TextBox 4"/>
          <p:cNvSpPr txBox="1"/>
          <p:nvPr/>
        </p:nvSpPr>
        <p:spPr>
          <a:xfrm>
            <a:off x="742949" y="1293257"/>
            <a:ext cx="10029825" cy="1384995"/>
          </a:xfrm>
          <a:prstGeom prst="rect">
            <a:avLst/>
          </a:prstGeom>
          <a:noFill/>
        </p:spPr>
        <p:txBody>
          <a:bodyPr wrap="square" rtlCol="0">
            <a:spAutoFit/>
          </a:bodyPr>
          <a:lstStyle/>
          <a:p>
            <a:r>
              <a:rPr lang="en-US" sz="2800" b="1" smtClean="0">
                <a:solidFill>
                  <a:schemeClr val="accent6">
                    <a:lumMod val="75000"/>
                  </a:schemeClr>
                </a:solidFill>
              </a:rPr>
              <a:t>- Xem lại cấu trúc bảng tuần hoàn các nguyên tố hóa học.</a:t>
            </a:r>
          </a:p>
          <a:p>
            <a:r>
              <a:rPr lang="en-US" sz="2800" b="1" smtClean="0">
                <a:solidFill>
                  <a:schemeClr val="accent6">
                    <a:lumMod val="75000"/>
                  </a:schemeClr>
                </a:solidFill>
              </a:rPr>
              <a:t>- Làm bài tập: 4.24; 4.25; 4.26; 4.27 SBT/17;18</a:t>
            </a:r>
          </a:p>
          <a:p>
            <a:r>
              <a:rPr lang="en-US" sz="2800" b="1" smtClean="0">
                <a:solidFill>
                  <a:schemeClr val="accent6">
                    <a:lumMod val="75000"/>
                  </a:schemeClr>
                </a:solidFill>
              </a:rPr>
              <a:t>- Đọc trước bài 5: Phân tử- Đơn chất- Hợp chất.</a:t>
            </a:r>
            <a:endParaRPr lang="en-US" sz="2800" b="1">
              <a:solidFill>
                <a:schemeClr val="accent6">
                  <a:lumMod val="75000"/>
                </a:schemeClr>
              </a:solidFill>
            </a:endParaRPr>
          </a:p>
        </p:txBody>
      </p:sp>
    </p:spTree>
    <p:extLst>
      <p:ext uri="{BB962C8B-B14F-4D97-AF65-F5344CB8AC3E}">
        <p14:creationId xmlns:p14="http://schemas.microsoft.com/office/powerpoint/2010/main" val="1631287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81991" y="249382"/>
            <a:ext cx="9050482" cy="954107"/>
          </a:xfrm>
          <a:prstGeom prst="rect">
            <a:avLst/>
          </a:prstGeom>
          <a:noFill/>
        </p:spPr>
        <p:txBody>
          <a:bodyPr wrap="square" rtlCol="0">
            <a:spAutoFit/>
          </a:bodyPr>
          <a:lstStyle/>
          <a:p>
            <a:r>
              <a:rPr lang="en-US" sz="2800" b="1" smtClean="0">
                <a:solidFill>
                  <a:schemeClr val="accent6">
                    <a:lumMod val="50000"/>
                  </a:schemeClr>
                </a:solidFill>
              </a:rPr>
              <a:t>Thảo luận nhóm trong 10 phút thực hiện theo yêu cầu trong phiếu học tập</a:t>
            </a:r>
            <a:endParaRPr lang="en-US" sz="2800" b="1">
              <a:solidFill>
                <a:schemeClr val="accent6">
                  <a:lumMod val="50000"/>
                </a:schemeClr>
              </a:solidFill>
            </a:endParaRPr>
          </a:p>
        </p:txBody>
      </p:sp>
      <p:sp>
        <p:nvSpPr>
          <p:cNvPr id="9" name="TextBox 8"/>
          <p:cNvSpPr txBox="1"/>
          <p:nvPr/>
        </p:nvSpPr>
        <p:spPr>
          <a:xfrm>
            <a:off x="509156" y="1350818"/>
            <a:ext cx="11481954" cy="4401205"/>
          </a:xfrm>
          <a:prstGeom prst="rect">
            <a:avLst/>
          </a:prstGeom>
          <a:noFill/>
        </p:spPr>
        <p:txBody>
          <a:bodyPr wrap="square" rtlCol="0">
            <a:spAutoFit/>
          </a:bodyPr>
          <a:lstStyle/>
          <a:p>
            <a:pPr algn="ctr"/>
            <a:r>
              <a:rPr lang="en-US" sz="2800" b="1" smtClean="0">
                <a:solidFill>
                  <a:schemeClr val="accent4">
                    <a:lumMod val="50000"/>
                  </a:schemeClr>
                </a:solidFill>
              </a:rPr>
              <a:t>Phiếu học tập số 1: </a:t>
            </a:r>
          </a:p>
          <a:p>
            <a:r>
              <a:rPr lang="en-US" sz="2800" b="1" smtClean="0">
                <a:solidFill>
                  <a:schemeClr val="accent4">
                    <a:lumMod val="50000"/>
                  </a:schemeClr>
                </a:solidFill>
              </a:rPr>
              <a:t>Tên nhóm:.......... </a:t>
            </a:r>
          </a:p>
          <a:p>
            <a:r>
              <a:rPr lang="en-US" sz="2800" b="1" smtClean="0">
                <a:solidFill>
                  <a:schemeClr val="accent4">
                    <a:lumMod val="50000"/>
                  </a:schemeClr>
                </a:solidFill>
              </a:rPr>
              <a:t>Tên các thành viên trong nhóm:..................................................................</a:t>
            </a:r>
          </a:p>
          <a:p>
            <a:r>
              <a:rPr lang="en-US" sz="2800" b="1">
                <a:solidFill>
                  <a:schemeClr val="accent4">
                    <a:lumMod val="50000"/>
                  </a:schemeClr>
                </a:solidFill>
              </a:rPr>
              <a:t> </a:t>
            </a:r>
            <a:r>
              <a:rPr lang="en-US" sz="2800" b="1" smtClean="0">
                <a:solidFill>
                  <a:schemeClr val="accent6">
                    <a:lumMod val="50000"/>
                  </a:schemeClr>
                </a:solidFill>
              </a:rPr>
              <a:t>Câu hỏi 1: Sự thay đổi số electron ở lớp ngoài cùng của nguyên tử các nguyên tố trong một hàng khi đi từ trái sang phải?</a:t>
            </a:r>
          </a:p>
          <a:p>
            <a:r>
              <a:rPr lang="en-US" sz="2800" b="1" smtClean="0">
                <a:solidFill>
                  <a:schemeClr val="accent6">
                    <a:lumMod val="50000"/>
                  </a:schemeClr>
                </a:solidFill>
              </a:rPr>
              <a:t>..........................................................................................................................................................................................................................................</a:t>
            </a:r>
          </a:p>
          <a:p>
            <a:r>
              <a:rPr lang="en-US" sz="2800" b="1" smtClean="0">
                <a:solidFill>
                  <a:schemeClr val="accent4">
                    <a:lumMod val="50000"/>
                  </a:schemeClr>
                </a:solidFill>
              </a:rPr>
              <a:t>Câu 2: Số elctron ở lớp ngoài cùng của nguyên tử của nguyên tố trong cùng một cột?</a:t>
            </a:r>
          </a:p>
          <a:p>
            <a:r>
              <a:rPr lang="en-US" sz="2800" b="1" smtClean="0">
                <a:solidFill>
                  <a:schemeClr val="accent4">
                    <a:lumMod val="50000"/>
                  </a:schemeClr>
                </a:solidFill>
              </a:rPr>
              <a:t>.....................................................................................................................</a:t>
            </a:r>
            <a:endParaRPr lang="en-US" sz="2800" b="1">
              <a:solidFill>
                <a:schemeClr val="accent4">
                  <a:lumMod val="50000"/>
                </a:schemeClr>
              </a:solidFill>
            </a:endParaRPr>
          </a:p>
        </p:txBody>
      </p:sp>
    </p:spTree>
    <p:extLst>
      <p:ext uri="{BB962C8B-B14F-4D97-AF65-F5344CB8AC3E}">
        <p14:creationId xmlns:p14="http://schemas.microsoft.com/office/powerpoint/2010/main" val="3153339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95256" y="415636"/>
            <a:ext cx="4883726" cy="584775"/>
          </a:xfrm>
          <a:prstGeom prst="rect">
            <a:avLst/>
          </a:prstGeom>
          <a:noFill/>
        </p:spPr>
        <p:txBody>
          <a:bodyPr wrap="square" rtlCol="0">
            <a:spAutoFit/>
          </a:bodyPr>
          <a:lstStyle/>
          <a:p>
            <a:r>
              <a:rPr lang="en-US" sz="3200" b="1" smtClean="0">
                <a:solidFill>
                  <a:srgbClr val="FF0000"/>
                </a:solidFill>
              </a:rPr>
              <a:t>Biểu điểm đánh giá: </a:t>
            </a:r>
            <a:endParaRPr lang="en-US" sz="3200" b="1">
              <a:solidFill>
                <a:srgbClr val="FF0000"/>
              </a:solidFill>
            </a:endParaRPr>
          </a:p>
        </p:txBody>
      </p:sp>
      <p:sp>
        <p:nvSpPr>
          <p:cNvPr id="5" name="TextBox 4"/>
          <p:cNvSpPr txBox="1"/>
          <p:nvPr/>
        </p:nvSpPr>
        <p:spPr>
          <a:xfrm>
            <a:off x="1184564" y="1174174"/>
            <a:ext cx="9653154" cy="1815882"/>
          </a:xfrm>
          <a:prstGeom prst="rect">
            <a:avLst/>
          </a:prstGeom>
          <a:noFill/>
        </p:spPr>
        <p:txBody>
          <a:bodyPr wrap="square" rtlCol="0">
            <a:spAutoFit/>
          </a:bodyPr>
          <a:lstStyle/>
          <a:p>
            <a:r>
              <a:rPr lang="en-US" sz="2800" b="1" smtClean="0">
                <a:solidFill>
                  <a:schemeClr val="accent4">
                    <a:lumMod val="75000"/>
                  </a:schemeClr>
                </a:solidFill>
              </a:rPr>
              <a:t>- Trả lời đúng mỗi câu được:  2 điểm</a:t>
            </a:r>
          </a:p>
          <a:p>
            <a:r>
              <a:rPr lang="en-US" sz="2800" b="1" smtClean="0">
                <a:solidFill>
                  <a:schemeClr val="accent4">
                    <a:lumMod val="75000"/>
                  </a:schemeClr>
                </a:solidFill>
              </a:rPr>
              <a:t>- Thao tác nhanh, hợp tác tốt: 1 điểm.</a:t>
            </a:r>
          </a:p>
          <a:p>
            <a:r>
              <a:rPr lang="en-US" sz="2800" b="1" smtClean="0">
                <a:solidFill>
                  <a:schemeClr val="accent4">
                    <a:lumMod val="75000"/>
                  </a:schemeClr>
                </a:solidFill>
              </a:rPr>
              <a:t>Thưởng điểm cho nhóm làm xong trước thười gian quy định: 0,5 điểm</a:t>
            </a:r>
            <a:endParaRPr lang="en-US" sz="2800" b="1">
              <a:solidFill>
                <a:schemeClr val="accent4">
                  <a:lumMod val="75000"/>
                </a:schemeClr>
              </a:solidFill>
            </a:endParaRPr>
          </a:p>
        </p:txBody>
      </p:sp>
      <p:sp>
        <p:nvSpPr>
          <p:cNvPr id="2" name="TextBox 1"/>
          <p:cNvSpPr txBox="1"/>
          <p:nvPr/>
        </p:nvSpPr>
        <p:spPr>
          <a:xfrm>
            <a:off x="4166754" y="2732932"/>
            <a:ext cx="1683328" cy="523220"/>
          </a:xfrm>
          <a:prstGeom prst="rect">
            <a:avLst/>
          </a:prstGeom>
          <a:noFill/>
        </p:spPr>
        <p:txBody>
          <a:bodyPr wrap="square" rtlCol="0">
            <a:spAutoFit/>
          </a:bodyPr>
          <a:lstStyle/>
          <a:p>
            <a:r>
              <a:rPr lang="en-US" sz="2800" b="1" smtClean="0">
                <a:solidFill>
                  <a:srgbClr val="FF0000"/>
                </a:solidFill>
              </a:rPr>
              <a:t>Đáp án: </a:t>
            </a:r>
            <a:endParaRPr lang="en-US" sz="2800" b="1">
              <a:solidFill>
                <a:srgbClr val="FF0000"/>
              </a:solidFill>
            </a:endParaRPr>
          </a:p>
        </p:txBody>
      </p:sp>
      <p:sp>
        <p:nvSpPr>
          <p:cNvPr id="3" name="TextBox 2"/>
          <p:cNvSpPr txBox="1"/>
          <p:nvPr/>
        </p:nvSpPr>
        <p:spPr>
          <a:xfrm>
            <a:off x="1070264" y="3256152"/>
            <a:ext cx="9933709" cy="954107"/>
          </a:xfrm>
          <a:prstGeom prst="rect">
            <a:avLst/>
          </a:prstGeom>
          <a:noFill/>
        </p:spPr>
        <p:txBody>
          <a:bodyPr wrap="square" rtlCol="0">
            <a:spAutoFit/>
          </a:bodyPr>
          <a:lstStyle/>
          <a:p>
            <a:r>
              <a:rPr lang="en-US" sz="2800" b="1" smtClean="0">
                <a:solidFill>
                  <a:srgbClr val="7030A0"/>
                </a:solidFill>
              </a:rPr>
              <a:t>Câu 1: sự thay đổi số electron ở lớp ngoài cùng của nguyên tử của các nguyên tố trong một hàng tăng dần từ trái qua phải. </a:t>
            </a:r>
            <a:endParaRPr lang="en-US" sz="2800" b="1">
              <a:solidFill>
                <a:srgbClr val="7030A0"/>
              </a:solidFill>
            </a:endParaRPr>
          </a:p>
        </p:txBody>
      </p:sp>
      <p:sp>
        <p:nvSpPr>
          <p:cNvPr id="6" name="Rectangle 5"/>
          <p:cNvSpPr/>
          <p:nvPr/>
        </p:nvSpPr>
        <p:spPr>
          <a:xfrm>
            <a:off x="1070264" y="4410313"/>
            <a:ext cx="10567554" cy="954107"/>
          </a:xfrm>
          <a:prstGeom prst="rect">
            <a:avLst/>
          </a:prstGeom>
        </p:spPr>
        <p:txBody>
          <a:bodyPr wrap="square">
            <a:spAutoFit/>
          </a:bodyPr>
          <a:lstStyle/>
          <a:p>
            <a:r>
              <a:rPr lang="en-US" sz="2800" b="1">
                <a:solidFill>
                  <a:schemeClr val="accent4">
                    <a:lumMod val="50000"/>
                  </a:schemeClr>
                </a:solidFill>
              </a:rPr>
              <a:t>Câu 2: Số elctron ở lớp ngoài cùng của nguyên tử của nguyên tố trong cùng một </a:t>
            </a:r>
            <a:r>
              <a:rPr lang="en-US" sz="2800" b="1" smtClean="0">
                <a:solidFill>
                  <a:schemeClr val="accent4">
                    <a:lumMod val="50000"/>
                  </a:schemeClr>
                </a:solidFill>
              </a:rPr>
              <a:t>cột giống nhau.</a:t>
            </a:r>
            <a:endParaRPr lang="en-US" sz="2800" b="1">
              <a:solidFill>
                <a:schemeClr val="accent4">
                  <a:lumMod val="50000"/>
                </a:schemeClr>
              </a:solidFill>
            </a:endParaRPr>
          </a:p>
        </p:txBody>
      </p:sp>
    </p:spTree>
    <p:extLst>
      <p:ext uri="{BB962C8B-B14F-4D97-AF65-F5344CB8AC3E}">
        <p14:creationId xmlns:p14="http://schemas.microsoft.com/office/powerpoint/2010/main" val="2304600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https://lh3.googleusercontent.com/sJfsO-PrDetrOxjSLwxtC3PhP8INTnoA04GwCRDIOoHAoGn_14ipINFpEPbmxtNSajVrALzmyDYuK3838EaEe5y0-vjwXOLpR25BX4Ro8ujfRqHZqS16ylUnboQDKgNVT-ZEqgU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228" y="-1"/>
            <a:ext cx="10837728" cy="6577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410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MendeleevCa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1391" y="509155"/>
            <a:ext cx="3627870" cy="33432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07918" y="436418"/>
            <a:ext cx="7003473" cy="2246769"/>
          </a:xfrm>
          <a:prstGeom prst="rect">
            <a:avLst/>
          </a:prstGeom>
          <a:noFill/>
        </p:spPr>
        <p:txBody>
          <a:bodyPr wrap="square" rtlCol="0">
            <a:spAutoFit/>
          </a:bodyPr>
          <a:lstStyle/>
          <a:p>
            <a:r>
              <a:rPr lang="en-US" sz="2800" b="1" smtClean="0">
                <a:solidFill>
                  <a:schemeClr val="accent6">
                    <a:lumMod val="50000"/>
                  </a:schemeClr>
                </a:solidFill>
              </a:rPr>
              <a:t>Năm 1869 , Men - đê- lê- ép ( D.I. Mendeleev) ( 1834- 1907)  nhà bác học người Nga đã xây dựng bảng tuần hoàn các nguyên tố hóa học theo chiều tang dần khối lượng của các nguyên tử.</a:t>
            </a:r>
            <a:endParaRPr lang="en-US" sz="2800" b="1">
              <a:solidFill>
                <a:schemeClr val="accent6">
                  <a:lumMod val="50000"/>
                </a:schemeClr>
              </a:solidFill>
            </a:endParaRPr>
          </a:p>
        </p:txBody>
      </p:sp>
      <p:sp>
        <p:nvSpPr>
          <p:cNvPr id="5" name="TextBox 4"/>
          <p:cNvSpPr txBox="1"/>
          <p:nvPr/>
        </p:nvSpPr>
        <p:spPr>
          <a:xfrm>
            <a:off x="935182" y="2763982"/>
            <a:ext cx="6806046" cy="1815882"/>
          </a:xfrm>
          <a:prstGeom prst="rect">
            <a:avLst/>
          </a:prstGeom>
          <a:noFill/>
        </p:spPr>
        <p:txBody>
          <a:bodyPr wrap="square" rtlCol="0">
            <a:spAutoFit/>
          </a:bodyPr>
          <a:lstStyle/>
          <a:p>
            <a:r>
              <a:rPr lang="en-US" sz="2800" b="1" smtClean="0">
                <a:solidFill>
                  <a:srgbClr val="C00000"/>
                </a:solidFill>
              </a:rPr>
              <a:t>Sau đó các nhà khoa học đã chứng minh rằng </a:t>
            </a:r>
            <a:r>
              <a:rPr lang="en-US" sz="2800" b="1" i="1" smtClean="0">
                <a:solidFill>
                  <a:schemeClr val="accent6">
                    <a:lumMod val="50000"/>
                  </a:schemeClr>
                </a:solidFill>
              </a:rPr>
              <a:t>điện tích hạt nhân nguyên tử</a:t>
            </a:r>
            <a:r>
              <a:rPr lang="en-US" sz="2800" b="1" smtClean="0">
                <a:solidFill>
                  <a:srgbClr val="C00000"/>
                </a:solidFill>
              </a:rPr>
              <a:t> mới là cơ sở để xây dựng bảng tuần hoàn các nguyên tố hóa học</a:t>
            </a:r>
            <a:endParaRPr lang="en-US" sz="2800" b="1">
              <a:solidFill>
                <a:srgbClr val="C00000"/>
              </a:solidFill>
            </a:endParaRPr>
          </a:p>
        </p:txBody>
      </p:sp>
    </p:spTree>
    <p:extLst>
      <p:ext uri="{BB962C8B-B14F-4D97-AF65-F5344CB8AC3E}">
        <p14:creationId xmlns:p14="http://schemas.microsoft.com/office/powerpoint/2010/main" val="455826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additive="base">
                                        <p:cTn id="14" dur="500" fill="hold"/>
                                        <p:tgtEl>
                                          <p:spTgt spid="1026"/>
                                        </p:tgtEl>
                                        <p:attrNameLst>
                                          <p:attrName>ppt_x</p:attrName>
                                        </p:attrNameLst>
                                      </p:cBhvr>
                                      <p:tavLst>
                                        <p:tav tm="0">
                                          <p:val>
                                            <p:strVal val="#ppt_x"/>
                                          </p:val>
                                        </p:tav>
                                        <p:tav tm="100000">
                                          <p:val>
                                            <p:strVal val="#ppt_x"/>
                                          </p:val>
                                        </p:tav>
                                      </p:tavLst>
                                    </p:anim>
                                    <p:anim calcmode="lin" valueType="num">
                                      <p:cBhvr additive="base">
                                        <p:cTn id="15"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7364" y="426027"/>
            <a:ext cx="11464635" cy="584775"/>
          </a:xfrm>
          <a:prstGeom prst="rect">
            <a:avLst/>
          </a:prstGeom>
          <a:noFill/>
        </p:spPr>
        <p:txBody>
          <a:bodyPr wrap="square" rtlCol="0">
            <a:spAutoFit/>
          </a:bodyPr>
          <a:lstStyle/>
          <a:p>
            <a:r>
              <a:rPr lang="en-US" sz="3200" b="1" smtClean="0">
                <a:solidFill>
                  <a:srgbClr val="FF0000"/>
                </a:solidFill>
              </a:rPr>
              <a:t>I. Nguyên tắc sắp xếp các nguyên tố hóa học trong bảng tuần hoàn.</a:t>
            </a:r>
            <a:endParaRPr lang="en-US" sz="3200" b="1">
              <a:solidFill>
                <a:srgbClr val="FF0000"/>
              </a:solidFill>
            </a:endParaRPr>
          </a:p>
        </p:txBody>
      </p:sp>
      <p:sp>
        <p:nvSpPr>
          <p:cNvPr id="11" name="Rectangle 10"/>
          <p:cNvSpPr/>
          <p:nvPr/>
        </p:nvSpPr>
        <p:spPr>
          <a:xfrm>
            <a:off x="810491" y="1177785"/>
            <a:ext cx="10196946" cy="3046988"/>
          </a:xfrm>
          <a:prstGeom prst="rect">
            <a:avLst/>
          </a:prstGeom>
        </p:spPr>
        <p:txBody>
          <a:bodyPr wrap="square">
            <a:spAutoFit/>
          </a:bodyPr>
          <a:lstStyle/>
          <a:p>
            <a:r>
              <a:rPr lang="vi-VN" sz="2400" b="1">
                <a:solidFill>
                  <a:schemeClr val="accent6">
                    <a:lumMod val="50000"/>
                  </a:schemeClr>
                </a:solidFill>
                <a:latin typeface="OpenSans"/>
              </a:rPr>
              <a:t>- Nguyên tắc sắp xếp các nguyên tố hóa học trong bảng tuần hoàn:</a:t>
            </a:r>
          </a:p>
          <a:p>
            <a:r>
              <a:rPr lang="vi-VN" sz="2400" b="1">
                <a:solidFill>
                  <a:schemeClr val="accent6">
                    <a:lumMod val="50000"/>
                  </a:schemeClr>
                </a:solidFill>
                <a:latin typeface="OpenSans"/>
              </a:rPr>
              <a:t>   </a:t>
            </a:r>
            <a:r>
              <a:rPr lang="vi-VN" sz="2400" b="1">
                <a:solidFill>
                  <a:srgbClr val="C00000"/>
                </a:solidFill>
                <a:latin typeface="OpenSans"/>
              </a:rPr>
              <a:t>+ Các nguyên tố hóa học trong bảng tuần hoàn được sắp xếp theo chiều tăng dần điện tích hạt nhân của nguyên tử</a:t>
            </a:r>
          </a:p>
          <a:p>
            <a:r>
              <a:rPr lang="vi-VN" sz="2400" b="1">
                <a:solidFill>
                  <a:schemeClr val="accent6">
                    <a:lumMod val="50000"/>
                  </a:schemeClr>
                </a:solidFill>
                <a:latin typeface="OpenSans"/>
              </a:rPr>
              <a:t>  </a:t>
            </a:r>
            <a:r>
              <a:rPr lang="vi-VN" sz="2400" b="1">
                <a:solidFill>
                  <a:schemeClr val="accent6">
                    <a:lumMod val="75000"/>
                  </a:schemeClr>
                </a:solidFill>
                <a:latin typeface="OpenSans"/>
              </a:rPr>
              <a:t> </a:t>
            </a:r>
            <a:r>
              <a:rPr lang="vi-VN" sz="2400" b="1">
                <a:solidFill>
                  <a:schemeClr val="accent5"/>
                </a:solidFill>
                <a:latin typeface="OpenSans"/>
              </a:rPr>
              <a:t>+ Các nguyên tố hóa học có cùng số lớp electron trong nguyên tử được xếp thành một hàng</a:t>
            </a:r>
          </a:p>
          <a:p>
            <a:r>
              <a:rPr lang="vi-VN" sz="2400" b="1">
                <a:solidFill>
                  <a:schemeClr val="accent6">
                    <a:lumMod val="50000"/>
                  </a:schemeClr>
                </a:solidFill>
                <a:latin typeface="OpenSans"/>
              </a:rPr>
              <a:t> </a:t>
            </a:r>
            <a:r>
              <a:rPr lang="vi-VN" sz="2400" b="1">
                <a:solidFill>
                  <a:srgbClr val="7030A0"/>
                </a:solidFill>
                <a:latin typeface="OpenSans"/>
              </a:rPr>
              <a:t>  + Các nguyên tố có tính chất hóa học tương tự nhau được xếp thành một cột</a:t>
            </a:r>
          </a:p>
          <a:p>
            <a:endParaRPr lang="en-US" sz="2400" b="1">
              <a:solidFill>
                <a:srgbClr val="2888E1"/>
              </a:solidFill>
              <a:latin typeface="OpenSansBold"/>
            </a:endParaRPr>
          </a:p>
        </p:txBody>
      </p:sp>
      <p:sp>
        <p:nvSpPr>
          <p:cNvPr id="12" name="Rectangle 11"/>
          <p:cNvSpPr/>
          <p:nvPr/>
        </p:nvSpPr>
        <p:spPr>
          <a:xfrm>
            <a:off x="727364" y="4006564"/>
            <a:ext cx="11191008" cy="1938992"/>
          </a:xfrm>
          <a:prstGeom prst="rect">
            <a:avLst/>
          </a:prstGeom>
        </p:spPr>
        <p:txBody>
          <a:bodyPr wrap="square">
            <a:spAutoFit/>
          </a:bodyPr>
          <a:lstStyle/>
          <a:p>
            <a:r>
              <a:rPr lang="vi-VN" sz="2400" b="1">
                <a:solidFill>
                  <a:schemeClr val="accent2">
                    <a:lumMod val="50000"/>
                  </a:schemeClr>
                </a:solidFill>
                <a:latin typeface="OpenSans"/>
              </a:rPr>
              <a:t>- Từ bảng tuần hoàn các nguyên tố hóa học, ta biết được các thông tin:</a:t>
            </a:r>
          </a:p>
          <a:p>
            <a:r>
              <a:rPr lang="vi-VN" sz="2400" b="1">
                <a:solidFill>
                  <a:schemeClr val="accent2">
                    <a:lumMod val="50000"/>
                  </a:schemeClr>
                </a:solidFill>
                <a:latin typeface="OpenSans"/>
              </a:rPr>
              <a:t>   + Số hiệu nguyên tử</a:t>
            </a:r>
          </a:p>
          <a:p>
            <a:r>
              <a:rPr lang="vi-VN" sz="2400" b="1">
                <a:solidFill>
                  <a:schemeClr val="accent2">
                    <a:lumMod val="50000"/>
                  </a:schemeClr>
                </a:solidFill>
                <a:latin typeface="OpenSans"/>
              </a:rPr>
              <a:t>   + Kí hiệu nguyên tố hóa học</a:t>
            </a:r>
          </a:p>
          <a:p>
            <a:r>
              <a:rPr lang="vi-VN" sz="2400" b="1">
                <a:solidFill>
                  <a:schemeClr val="accent2">
                    <a:lumMod val="50000"/>
                  </a:schemeClr>
                </a:solidFill>
                <a:latin typeface="OpenSans"/>
              </a:rPr>
              <a:t>   + Tên nguyên tố</a:t>
            </a:r>
          </a:p>
          <a:p>
            <a:r>
              <a:rPr lang="vi-VN" sz="2400" b="1">
                <a:solidFill>
                  <a:schemeClr val="accent2">
                    <a:lumMod val="50000"/>
                  </a:schemeClr>
                </a:solidFill>
                <a:latin typeface="OpenSans"/>
              </a:rPr>
              <a:t>   + Khối lượng nguyên tử</a:t>
            </a:r>
          </a:p>
        </p:txBody>
      </p:sp>
    </p:spTree>
    <p:extLst>
      <p:ext uri="{BB962C8B-B14F-4D97-AF65-F5344CB8AC3E}">
        <p14:creationId xmlns:p14="http://schemas.microsoft.com/office/powerpoint/2010/main" val="2154885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659</TotalTime>
  <Words>3165</Words>
  <Application>Microsoft Office PowerPoint</Application>
  <PresentationFormat>Widescreen</PresentationFormat>
  <Paragraphs>455</Paragraphs>
  <Slides>42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arial</vt:lpstr>
      <vt:lpstr>Calibri</vt:lpstr>
      <vt:lpstr>Calibri Light</vt:lpstr>
      <vt:lpstr>inherit</vt:lpstr>
      <vt:lpstr>OpenSans</vt:lpstr>
      <vt:lpstr>OpenSansBold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74</cp:revision>
  <dcterms:created xsi:type="dcterms:W3CDTF">2022-09-16T22:35:55Z</dcterms:created>
  <dcterms:modified xsi:type="dcterms:W3CDTF">2023-09-30T16:31:08Z</dcterms:modified>
</cp:coreProperties>
</file>